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6"/>
  </p:notesMasterIdLst>
  <p:sldIdLst>
    <p:sldId id="260" r:id="rId3"/>
    <p:sldId id="258" r:id="rId4"/>
    <p:sldId id="262" r:id="rId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4" autoAdjust="0"/>
    <p:restoredTop sz="94660"/>
  </p:normalViewPr>
  <p:slideViewPr>
    <p:cSldViewPr snapToGrid="0">
      <p:cViewPr varScale="1">
        <p:scale>
          <a:sx n="71" d="100"/>
          <a:sy n="71"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565" cy="493868"/>
          </a:xfrm>
          <a:prstGeom prst="rect">
            <a:avLst/>
          </a:prstGeom>
        </p:spPr>
        <p:txBody>
          <a:bodyPr vert="horz" lIns="90735" tIns="45368" rIns="90735" bIns="4536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8" y="0"/>
            <a:ext cx="2919565" cy="493868"/>
          </a:xfrm>
          <a:prstGeom prst="rect">
            <a:avLst/>
          </a:prstGeom>
        </p:spPr>
        <p:txBody>
          <a:bodyPr vert="horz" lIns="90735" tIns="45368" rIns="90735" bIns="45368" rtlCol="0"/>
          <a:lstStyle>
            <a:lvl1pPr algn="r">
              <a:defRPr sz="1200"/>
            </a:lvl1pPr>
          </a:lstStyle>
          <a:p>
            <a:fld id="{A419BD14-E321-4DC6-91E4-37A1644DAB8A}" type="datetimeFigureOut">
              <a:rPr kumimoji="1" lang="ja-JP" altLang="en-US" smtClean="0"/>
              <a:t>2020/6/4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35" tIns="45368" rIns="90735" bIns="45368" rtlCol="0" anchor="ctr"/>
          <a:lstStyle/>
          <a:p>
            <a:endParaRPr lang="ja-JP" altLang="en-US"/>
          </a:p>
        </p:txBody>
      </p:sp>
      <p:sp>
        <p:nvSpPr>
          <p:cNvPr id="5" name="ノート プレースホルダー 4"/>
          <p:cNvSpPr>
            <a:spLocks noGrp="1"/>
          </p:cNvSpPr>
          <p:nvPr>
            <p:ph type="body" sz="quarter" idx="3"/>
          </p:nvPr>
        </p:nvSpPr>
        <p:spPr>
          <a:xfrm>
            <a:off x="673264" y="4747762"/>
            <a:ext cx="5389240" cy="3884673"/>
          </a:xfrm>
          <a:prstGeom prst="rect">
            <a:avLst/>
          </a:prstGeom>
        </p:spPr>
        <p:txBody>
          <a:bodyPr vert="horz" lIns="90735" tIns="45368" rIns="90735" bIns="4536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2445"/>
            <a:ext cx="2919565" cy="493868"/>
          </a:xfrm>
          <a:prstGeom prst="rect">
            <a:avLst/>
          </a:prstGeom>
        </p:spPr>
        <p:txBody>
          <a:bodyPr vert="horz" lIns="90735" tIns="45368" rIns="90735" bIns="4536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8" y="9372445"/>
            <a:ext cx="2919565" cy="493868"/>
          </a:xfrm>
          <a:prstGeom prst="rect">
            <a:avLst/>
          </a:prstGeom>
        </p:spPr>
        <p:txBody>
          <a:bodyPr vert="horz" lIns="90735" tIns="45368" rIns="90735" bIns="45368" rtlCol="0" anchor="b"/>
          <a:lstStyle>
            <a:lvl1pPr algn="r">
              <a:defRPr sz="1200"/>
            </a:lvl1pPr>
          </a:lstStyle>
          <a:p>
            <a:fld id="{6F902562-821C-43C2-B00B-F1AC4A7511F4}" type="slidenum">
              <a:rPr kumimoji="1" lang="ja-JP" altLang="en-US" smtClean="0"/>
              <a:t>‹#›</a:t>
            </a:fld>
            <a:endParaRPr kumimoji="1" lang="ja-JP" altLang="en-US"/>
          </a:p>
        </p:txBody>
      </p:sp>
    </p:spTree>
    <p:extLst>
      <p:ext uri="{BB962C8B-B14F-4D97-AF65-F5344CB8AC3E}">
        <p14:creationId xmlns:p14="http://schemas.microsoft.com/office/powerpoint/2010/main" val="8972456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76094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74129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2770847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1674048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3536553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762290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3015451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3317600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4142448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2852814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377352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2899923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2865288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1233529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3870895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67818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42872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418752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49507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373035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982984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AA18BC-8A70-4A71-9246-9345C5021AE8}"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78023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A18BC-8A70-4A71-9246-9345C5021AE8}" type="datetimeFigureOut">
              <a:rPr kumimoji="1" lang="ja-JP" altLang="en-US" smtClean="0"/>
              <a:t>2020/6/4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D05895-B564-4BF5-AB25-084D21FAC49E}" type="slidenum">
              <a:rPr kumimoji="1" lang="ja-JP" altLang="en-US" smtClean="0"/>
              <a:t>‹#›</a:t>
            </a:fld>
            <a:endParaRPr kumimoji="1" lang="ja-JP" altLang="en-US"/>
          </a:p>
        </p:txBody>
      </p:sp>
    </p:spTree>
    <p:extLst>
      <p:ext uri="{BB962C8B-B14F-4D97-AF65-F5344CB8AC3E}">
        <p14:creationId xmlns:p14="http://schemas.microsoft.com/office/powerpoint/2010/main" val="24628061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7B675-2E11-4CBD-B1BF-58BBADA56B47}" type="datetimeFigureOut">
              <a:rPr kumimoji="1" lang="ja-JP" altLang="en-US" smtClean="0"/>
              <a:t>2020/6/4</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33551-821F-4E45-B5BE-9C49F60D62A9}" type="slidenum">
              <a:rPr kumimoji="1" lang="ja-JP" altLang="en-US" smtClean="0"/>
              <a:t>‹#›</a:t>
            </a:fld>
            <a:endParaRPr kumimoji="1" lang="ja-JP" altLang="en-US"/>
          </a:p>
        </p:txBody>
      </p:sp>
    </p:spTree>
    <p:extLst>
      <p:ext uri="{BB962C8B-B14F-4D97-AF65-F5344CB8AC3E}">
        <p14:creationId xmlns:p14="http://schemas.microsoft.com/office/powerpoint/2010/main" val="25803671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66670" y="1181733"/>
            <a:ext cx="1618136"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第２ 現状と課題</a:t>
            </a:r>
          </a:p>
        </p:txBody>
      </p:sp>
      <p:sp>
        <p:nvSpPr>
          <p:cNvPr id="17" name="テキスト ボックス 16"/>
          <p:cNvSpPr txBox="1"/>
          <p:nvPr/>
        </p:nvSpPr>
        <p:spPr>
          <a:xfrm>
            <a:off x="566670" y="5027885"/>
            <a:ext cx="2709949"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第３ 目指す将来像と取組方向</a:t>
            </a:r>
          </a:p>
        </p:txBody>
      </p:sp>
      <p:sp>
        <p:nvSpPr>
          <p:cNvPr id="39" name="テキスト ボックス 38"/>
          <p:cNvSpPr txBox="1"/>
          <p:nvPr/>
        </p:nvSpPr>
        <p:spPr>
          <a:xfrm>
            <a:off x="6195577" y="4594208"/>
            <a:ext cx="1330214"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第４ 推進体制</a:t>
            </a:r>
          </a:p>
        </p:txBody>
      </p:sp>
      <p:sp>
        <p:nvSpPr>
          <p:cNvPr id="40" name="テキスト ボックス 39"/>
          <p:cNvSpPr txBox="1"/>
          <p:nvPr/>
        </p:nvSpPr>
        <p:spPr>
          <a:xfrm>
            <a:off x="6198818" y="5459616"/>
            <a:ext cx="1130708"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第５ 指　標</a:t>
            </a:r>
          </a:p>
        </p:txBody>
      </p:sp>
      <p:sp>
        <p:nvSpPr>
          <p:cNvPr id="25" name="テキスト ボックス 24"/>
          <p:cNvSpPr txBox="1"/>
          <p:nvPr/>
        </p:nvSpPr>
        <p:spPr>
          <a:xfrm>
            <a:off x="6201733" y="6507782"/>
            <a:ext cx="1373932"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第６ 用語解説</a:t>
            </a:r>
          </a:p>
        </p:txBody>
      </p:sp>
      <p:sp>
        <p:nvSpPr>
          <p:cNvPr id="32" name="テキスト ボックス 31"/>
          <p:cNvSpPr txBox="1"/>
          <p:nvPr/>
        </p:nvSpPr>
        <p:spPr>
          <a:xfrm>
            <a:off x="566670" y="460955"/>
            <a:ext cx="1138844" cy="307777"/>
          </a:xfrm>
          <a:prstGeom prst="rect">
            <a:avLst/>
          </a:prstGeom>
          <a:solidFill>
            <a:schemeClr val="accent1">
              <a:lumMod val="40000"/>
              <a:lumOff val="60000"/>
            </a:schemeClr>
          </a:solidFill>
          <a:ln>
            <a:noFill/>
          </a:ln>
        </p:spPr>
        <p:txBody>
          <a:bodyPr wrap="square" rtlCol="0">
            <a:spAutoFit/>
          </a:bodyPr>
          <a:lstStyle/>
          <a:p>
            <a:r>
              <a:rPr kumimoji="1" lang="ja-JP" altLang="en-US" sz="1400" b="1" dirty="0">
                <a:solidFill>
                  <a:prstClr val="black"/>
                </a:solidFill>
                <a:latin typeface="メイリオ" panose="020B0604030504040204" pitchFamily="50" charset="-128"/>
                <a:ea typeface="メイリオ" panose="020B0604030504040204" pitchFamily="50" charset="-128"/>
              </a:rPr>
              <a:t>第１ 趣　旨</a:t>
            </a:r>
          </a:p>
        </p:txBody>
      </p:sp>
      <p:sp>
        <p:nvSpPr>
          <p:cNvPr id="4" name="テキスト ボックス 3"/>
          <p:cNvSpPr txBox="1"/>
          <p:nvPr/>
        </p:nvSpPr>
        <p:spPr>
          <a:xfrm>
            <a:off x="1524000" y="4848"/>
            <a:ext cx="9144000" cy="400110"/>
          </a:xfrm>
          <a:prstGeom prst="rect">
            <a:avLst/>
          </a:prstGeom>
          <a:noFill/>
        </p:spPr>
        <p:txBody>
          <a:bodyPr wrap="square" rtlCol="0">
            <a:spAutoFit/>
          </a:bodyPr>
          <a:lstStyle/>
          <a:p>
            <a:pPr algn="ctr"/>
            <a:r>
              <a:rPr lang="ja-JP" altLang="en-US" sz="2000" b="1" dirty="0" smtClean="0">
                <a:solidFill>
                  <a:prstClr val="black"/>
                </a:solidFill>
                <a:latin typeface="メイリオ" panose="020B0604030504040204" pitchFamily="50" charset="-128"/>
                <a:ea typeface="メイリオ" panose="020B0604030504040204" pitchFamily="50" charset="-128"/>
              </a:rPr>
              <a:t>令和２年３月策定　「北海道</a:t>
            </a:r>
            <a:r>
              <a:rPr lang="ja-JP" altLang="en-US" sz="2000" b="1" dirty="0">
                <a:solidFill>
                  <a:prstClr val="black"/>
                </a:solidFill>
                <a:latin typeface="メイリオ" panose="020B0604030504040204" pitchFamily="50" charset="-128"/>
                <a:ea typeface="メイリオ" panose="020B0604030504040204" pitchFamily="50" charset="-128"/>
              </a:rPr>
              <a:t>スマート農業推進</a:t>
            </a:r>
            <a:r>
              <a:rPr lang="ja-JP" altLang="en-US" sz="2000" b="1" dirty="0" smtClean="0">
                <a:solidFill>
                  <a:prstClr val="black"/>
                </a:solidFill>
                <a:latin typeface="メイリオ" panose="020B0604030504040204" pitchFamily="50" charset="-128"/>
                <a:ea typeface="メイリオ" panose="020B0604030504040204" pitchFamily="50" charset="-128"/>
              </a:rPr>
              <a:t>方針」の</a:t>
            </a:r>
            <a:r>
              <a:rPr lang="ja-JP" altLang="en-US" sz="2000" b="1" dirty="0">
                <a:solidFill>
                  <a:prstClr val="black"/>
                </a:solidFill>
                <a:latin typeface="メイリオ" panose="020B0604030504040204" pitchFamily="50" charset="-128"/>
                <a:ea typeface="メイリオ" panose="020B0604030504040204" pitchFamily="50" charset="-128"/>
              </a:rPr>
              <a:t>概要</a:t>
            </a:r>
          </a:p>
        </p:txBody>
      </p:sp>
      <p:sp>
        <p:nvSpPr>
          <p:cNvPr id="9" name="テキスト ボックス 8"/>
          <p:cNvSpPr txBox="1"/>
          <p:nvPr/>
        </p:nvSpPr>
        <p:spPr>
          <a:xfrm>
            <a:off x="566670" y="1495629"/>
            <a:ext cx="5612280" cy="584775"/>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１ 農業構造</a:t>
            </a:r>
            <a:r>
              <a:rPr kumimoji="1" lang="ja-JP" altLang="en-US" sz="1200" dirty="0">
                <a:solidFill>
                  <a:prstClr val="black"/>
                </a:solidFill>
                <a:latin typeface="メイリオ" panose="020B0604030504040204" pitchFamily="50" charset="-128"/>
                <a:ea typeface="メイリオ" panose="020B0604030504040204" pitchFamily="50" charset="-128"/>
              </a:rPr>
              <a:t> </a:t>
            </a:r>
            <a:endParaRPr kumimoji="1" lang="en-US" altLang="ja-JP" sz="12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販売農家戸数の減少と</a:t>
            </a:r>
            <a:r>
              <a:rPr kumimoji="1" lang="ja-JP" altLang="en-US" sz="1000" b="1" u="sng" dirty="0">
                <a:solidFill>
                  <a:prstClr val="black"/>
                </a:solidFill>
                <a:latin typeface="メイリオ" panose="020B0604030504040204" pitchFamily="50" charset="-128"/>
                <a:ea typeface="メイリオ" panose="020B0604030504040204" pitchFamily="50" charset="-128"/>
              </a:rPr>
              <a:t>基幹的農業従事者の高齢化</a:t>
            </a:r>
            <a:r>
              <a:rPr kumimoji="1" lang="ja-JP" altLang="en-US" sz="1000" dirty="0">
                <a:solidFill>
                  <a:prstClr val="black"/>
                </a:solidFill>
                <a:latin typeface="メイリオ" panose="020B0604030504040204" pitchFamily="50" charset="-128"/>
                <a:ea typeface="メイリオ" panose="020B0604030504040204" pitchFamily="50" charset="-128"/>
              </a:rPr>
              <a:t>（</a:t>
            </a:r>
            <a:r>
              <a:rPr kumimoji="1" lang="en-US" altLang="ja-JP" sz="1000" dirty="0">
                <a:solidFill>
                  <a:prstClr val="black"/>
                </a:solidFill>
                <a:latin typeface="メイリオ" panose="020B0604030504040204" pitchFamily="50" charset="-128"/>
                <a:ea typeface="メイリオ" panose="020B0604030504040204" pitchFamily="50" charset="-128"/>
              </a:rPr>
              <a:t>65</a:t>
            </a:r>
            <a:r>
              <a:rPr kumimoji="1" lang="ja-JP" altLang="en-US" sz="1000" dirty="0">
                <a:solidFill>
                  <a:prstClr val="black"/>
                </a:solidFill>
                <a:latin typeface="メイリオ" panose="020B0604030504040204" pitchFamily="50" charset="-128"/>
                <a:ea typeface="メイリオ" panose="020B0604030504040204" pitchFamily="50" charset="-128"/>
              </a:rPr>
              <a:t>歳以上が約４割）。</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１戸当たり平均経営耕地面積の拡大と</a:t>
            </a:r>
            <a:r>
              <a:rPr kumimoji="1" lang="ja-JP" altLang="en-US" sz="1000" b="1" u="sng" dirty="0">
                <a:solidFill>
                  <a:prstClr val="black"/>
                </a:solidFill>
                <a:latin typeface="メイリオ" panose="020B0604030504040204" pitchFamily="50" charset="-128"/>
                <a:ea typeface="メイリオ" panose="020B0604030504040204" pitchFamily="50" charset="-128"/>
              </a:rPr>
              <a:t>労働力不足</a:t>
            </a:r>
            <a:r>
              <a:rPr kumimoji="1" lang="ja-JP" altLang="en-US" sz="1000" dirty="0">
                <a:solidFill>
                  <a:prstClr val="black"/>
                </a:solidFill>
                <a:latin typeface="メイリオ" panose="020B0604030504040204" pitchFamily="50" charset="-128"/>
                <a:ea typeface="メイリオ" panose="020B0604030504040204" pitchFamily="50" charset="-128"/>
              </a:rPr>
              <a:t>。</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76441" y="5335662"/>
            <a:ext cx="5498793" cy="1508105"/>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１ 目指す将来像</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a:t>
            </a:r>
            <a:r>
              <a:rPr kumimoji="1" lang="ja-JP" altLang="en-US" sz="1000" b="1" u="sng" dirty="0">
                <a:solidFill>
                  <a:prstClr val="black"/>
                </a:solidFill>
                <a:latin typeface="メイリオ" panose="020B0604030504040204" pitchFamily="50" charset="-128"/>
                <a:ea typeface="メイリオ" panose="020B0604030504040204" pitchFamily="50" charset="-128"/>
              </a:rPr>
              <a:t>導入が期待されるスマート農業技術として</a:t>
            </a:r>
            <a:r>
              <a:rPr kumimoji="1" lang="en-US" altLang="ja-JP" sz="1000" b="1" u="sng" dirty="0">
                <a:solidFill>
                  <a:prstClr val="black"/>
                </a:solidFill>
                <a:latin typeface="メイリオ" panose="020B0604030504040204" pitchFamily="50" charset="-128"/>
                <a:ea typeface="メイリオ" panose="020B0604030504040204" pitchFamily="50" charset="-128"/>
              </a:rPr>
              <a:t>17</a:t>
            </a:r>
            <a:r>
              <a:rPr kumimoji="1" lang="ja-JP" altLang="en-US" sz="1000" b="1" u="sng" dirty="0">
                <a:solidFill>
                  <a:prstClr val="black"/>
                </a:solidFill>
                <a:latin typeface="メイリオ" panose="020B0604030504040204" pitchFamily="50" charset="-128"/>
                <a:ea typeface="メイリオ" panose="020B0604030504040204" pitchFamily="50" charset="-128"/>
              </a:rPr>
              <a:t>の技術を提示</a:t>
            </a:r>
            <a:r>
              <a:rPr kumimoji="1" lang="ja-JP" altLang="en-US" sz="1000" dirty="0">
                <a:solidFill>
                  <a:prstClr val="black"/>
                </a:solidFill>
                <a:latin typeface="メイリオ" panose="020B0604030504040204" pitchFamily="50" charset="-128"/>
                <a:ea typeface="メイリオ" panose="020B0604030504040204" pitchFamily="50" charset="-128"/>
              </a:rPr>
              <a:t>。</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（省力・効率化技術：</a:t>
            </a:r>
            <a:r>
              <a:rPr kumimoji="1" lang="en-US" altLang="ja-JP" sz="1000" dirty="0">
                <a:solidFill>
                  <a:prstClr val="black"/>
                </a:solidFill>
                <a:latin typeface="メイリオ" panose="020B0604030504040204" pitchFamily="50" charset="-128"/>
                <a:ea typeface="メイリオ" panose="020B0604030504040204" pitchFamily="50" charset="-128"/>
              </a:rPr>
              <a:t>14</a:t>
            </a:r>
            <a:r>
              <a:rPr kumimoji="1" lang="ja-JP" altLang="en-US" sz="1000" dirty="0">
                <a:solidFill>
                  <a:prstClr val="black"/>
                </a:solidFill>
                <a:latin typeface="メイリオ" panose="020B0604030504040204" pitchFamily="50" charset="-128"/>
                <a:ea typeface="メイリオ" panose="020B0604030504040204" pitchFamily="50" charset="-128"/>
              </a:rPr>
              <a:t>技術、精密化技術：</a:t>
            </a:r>
            <a:r>
              <a:rPr kumimoji="1" lang="en-US" altLang="ja-JP" sz="1000" dirty="0">
                <a:solidFill>
                  <a:prstClr val="black"/>
                </a:solidFill>
                <a:latin typeface="メイリオ" panose="020B0604030504040204" pitchFamily="50" charset="-128"/>
                <a:ea typeface="メイリオ" panose="020B0604030504040204" pitchFamily="50" charset="-128"/>
              </a:rPr>
              <a:t>3</a:t>
            </a:r>
            <a:r>
              <a:rPr kumimoji="1" lang="ja-JP" altLang="en-US" sz="1000" dirty="0">
                <a:solidFill>
                  <a:prstClr val="black"/>
                </a:solidFill>
                <a:latin typeface="メイリオ" panose="020B0604030504040204" pitchFamily="50" charset="-128"/>
                <a:ea typeface="メイリオ" panose="020B0604030504040204" pitchFamily="50" charset="-128"/>
              </a:rPr>
              <a:t>技術）</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経営形態別の将来像を暫定的に整理。</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・稲作（大規模経営、家族経営）</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・畑作（４輪作）</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・酪農（法人経営、家族経営）</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・園芸（露地野菜、施設園芸）</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・果樹</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6173880" y="4910967"/>
            <a:ext cx="5568447" cy="553998"/>
          </a:xfrm>
          <a:prstGeom prst="rect">
            <a:avLst/>
          </a:prstGeom>
          <a:noFill/>
        </p:spPr>
        <p:txBody>
          <a:bodyPr wrap="square" rtlCol="0">
            <a:spAutoFit/>
          </a:bodyPr>
          <a:lstStyle/>
          <a:p>
            <a:r>
              <a:rPr kumimoji="1" lang="ja-JP" altLang="en-US" sz="1000" dirty="0">
                <a:solidFill>
                  <a:prstClr val="black"/>
                </a:solidFill>
                <a:latin typeface="メイリオ" panose="020B0604030504040204" pitchFamily="50" charset="-128"/>
                <a:ea typeface="メイリオ" panose="020B0604030504040204" pitchFamily="50" charset="-128"/>
              </a:rPr>
              <a:t>○　道段階、市町村段階において、農業者と関係機関からなる推進体制</a:t>
            </a:r>
            <a:r>
              <a:rPr kumimoji="1" lang="ja-JP" altLang="en-US" sz="1000" dirty="0" smtClean="0">
                <a:solidFill>
                  <a:prstClr val="black"/>
                </a:solidFill>
                <a:latin typeface="メイリオ" panose="020B0604030504040204" pitchFamily="50" charset="-128"/>
                <a:ea typeface="メイリオ" panose="020B0604030504040204" pitchFamily="50" charset="-128"/>
              </a:rPr>
              <a:t>を構築</a:t>
            </a:r>
            <a:r>
              <a:rPr kumimoji="1" lang="ja-JP" altLang="en-US" sz="1000" dirty="0">
                <a:solidFill>
                  <a:prstClr val="black"/>
                </a:solidFill>
                <a:latin typeface="メイリオ" panose="020B0604030504040204" pitchFamily="50" charset="-128"/>
                <a:ea typeface="メイリオ" panose="020B0604030504040204" pitchFamily="50" charset="-128"/>
              </a:rPr>
              <a:t>し、関係者</a:t>
            </a:r>
            <a:r>
              <a:rPr kumimoji="1" lang="ja-JP" altLang="en-US" sz="1000" dirty="0" smtClean="0">
                <a:solidFill>
                  <a:prstClr val="black"/>
                </a:solidFill>
                <a:latin typeface="メイリオ" panose="020B0604030504040204" pitchFamily="50" charset="-128"/>
                <a:ea typeface="メイリオ" panose="020B0604030504040204" pitchFamily="50" charset="-128"/>
              </a:rPr>
              <a:t>が</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それぞれ</a:t>
            </a:r>
            <a:r>
              <a:rPr kumimoji="1" lang="ja-JP" altLang="en-US" sz="1000" dirty="0">
                <a:solidFill>
                  <a:prstClr val="black"/>
                </a:solidFill>
                <a:latin typeface="メイリオ" panose="020B0604030504040204" pitchFamily="50" charset="-128"/>
                <a:ea typeface="メイリオ" panose="020B0604030504040204" pitchFamily="50" charset="-128"/>
              </a:rPr>
              <a:t>の役割を果たしながら、情報の共有と連携</a:t>
            </a:r>
            <a:r>
              <a:rPr kumimoji="1" lang="ja-JP" altLang="en-US" sz="1000" dirty="0" smtClean="0">
                <a:solidFill>
                  <a:prstClr val="black"/>
                </a:solidFill>
                <a:latin typeface="メイリオ" panose="020B0604030504040204" pitchFamily="50" charset="-128"/>
                <a:ea typeface="メイリオ" panose="020B0604030504040204" pitchFamily="50" charset="-128"/>
              </a:rPr>
              <a:t>・協働</a:t>
            </a:r>
            <a:r>
              <a:rPr kumimoji="1" lang="ja-JP" altLang="en-US" sz="1000" dirty="0">
                <a:solidFill>
                  <a:prstClr val="black"/>
                </a:solidFill>
                <a:latin typeface="メイリオ" panose="020B0604030504040204" pitchFamily="50" charset="-128"/>
                <a:ea typeface="メイリオ" panose="020B0604030504040204" pitchFamily="50" charset="-128"/>
              </a:rPr>
              <a:t>により、地域への円滑な普及</a:t>
            </a:r>
            <a:r>
              <a:rPr kumimoji="1" lang="ja-JP" altLang="en-US" sz="1000" dirty="0" smtClean="0">
                <a:solidFill>
                  <a:prstClr val="black"/>
                </a:solidFill>
                <a:latin typeface="メイリオ" panose="020B0604030504040204" pitchFamily="50" charset="-128"/>
                <a:ea typeface="メイリオ" panose="020B0604030504040204" pitchFamily="50" charset="-128"/>
              </a:rPr>
              <a:t>と</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定着</a:t>
            </a:r>
            <a:r>
              <a:rPr kumimoji="1" lang="ja-JP" altLang="en-US" sz="1000" dirty="0">
                <a:solidFill>
                  <a:prstClr val="black"/>
                </a:solidFill>
                <a:latin typeface="メイリオ" panose="020B0604030504040204" pitchFamily="50" charset="-128"/>
                <a:ea typeface="メイリオ" panose="020B0604030504040204" pitchFamily="50" charset="-128"/>
              </a:rPr>
              <a:t>を促進。</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173879" y="5756000"/>
            <a:ext cx="4563150" cy="246221"/>
          </a:xfrm>
          <a:prstGeom prst="rect">
            <a:avLst/>
          </a:prstGeom>
          <a:noFill/>
        </p:spPr>
        <p:txBody>
          <a:bodyPr wrap="square" rtlCol="0">
            <a:spAutoFit/>
          </a:bodyPr>
          <a:lstStyle/>
          <a:p>
            <a:r>
              <a:rPr kumimoji="1" lang="ja-JP" altLang="en-US" sz="1000" dirty="0">
                <a:solidFill>
                  <a:prstClr val="black"/>
                </a:solidFill>
                <a:latin typeface="メイリオ" panose="020B0604030504040204" pitchFamily="50" charset="-128"/>
                <a:ea typeface="メイリオ" panose="020B0604030504040204" pitchFamily="50" charset="-128"/>
              </a:rPr>
              <a:t>○　農業用トラクターのＧＮＳＳガイダンスシステム導入台数</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279791437"/>
              </p:ext>
            </p:extLst>
          </p:nvPr>
        </p:nvGraphicFramePr>
        <p:xfrm>
          <a:off x="6390938" y="5978352"/>
          <a:ext cx="5351388" cy="487680"/>
        </p:xfrm>
        <a:graphic>
          <a:graphicData uri="http://schemas.openxmlformats.org/drawingml/2006/table">
            <a:tbl>
              <a:tblPr firstRow="1" bandRow="1">
                <a:tableStyleId>{00A15C55-8517-42AA-B614-E9B94910E393}</a:tableStyleId>
              </a:tblPr>
              <a:tblGrid>
                <a:gridCol w="1783796">
                  <a:extLst>
                    <a:ext uri="{9D8B030D-6E8A-4147-A177-3AD203B41FA5}">
                      <a16:colId xmlns:a16="http://schemas.microsoft.com/office/drawing/2014/main" val="293844443"/>
                    </a:ext>
                  </a:extLst>
                </a:gridCol>
                <a:gridCol w="1783796">
                  <a:extLst>
                    <a:ext uri="{9D8B030D-6E8A-4147-A177-3AD203B41FA5}">
                      <a16:colId xmlns:a16="http://schemas.microsoft.com/office/drawing/2014/main" val="3872275555"/>
                    </a:ext>
                  </a:extLst>
                </a:gridCol>
                <a:gridCol w="1783796">
                  <a:extLst>
                    <a:ext uri="{9D8B030D-6E8A-4147-A177-3AD203B41FA5}">
                      <a16:colId xmlns:a16="http://schemas.microsoft.com/office/drawing/2014/main" val="3091270010"/>
                    </a:ext>
                  </a:extLst>
                </a:gridCol>
              </a:tblGrid>
              <a:tr h="161525">
                <a:tc>
                  <a:txBody>
                    <a:bodyPr/>
                    <a:lstStyle/>
                    <a:p>
                      <a:pPr algn="ctr"/>
                      <a:r>
                        <a:rPr kumimoji="1" lang="ja-JP" altLang="en-US" sz="1000" dirty="0" smtClean="0">
                          <a:solidFill>
                            <a:schemeClr val="tx1"/>
                          </a:solidFill>
                        </a:rPr>
                        <a:t>現状（平成</a:t>
                      </a:r>
                      <a:r>
                        <a:rPr kumimoji="1" lang="en-US" altLang="ja-JP" sz="1000" dirty="0" smtClean="0">
                          <a:solidFill>
                            <a:schemeClr val="tx1"/>
                          </a:solidFill>
                        </a:rPr>
                        <a:t>30</a:t>
                      </a:r>
                      <a:r>
                        <a:rPr kumimoji="1" lang="ja-JP" altLang="en-US" sz="1000" dirty="0" smtClean="0">
                          <a:solidFill>
                            <a:schemeClr val="tx1"/>
                          </a:solidFill>
                        </a:rPr>
                        <a:t>年度）</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00" dirty="0" smtClean="0">
                          <a:solidFill>
                            <a:schemeClr val="tx1"/>
                          </a:solidFill>
                        </a:rPr>
                        <a:t>目標（令和</a:t>
                      </a:r>
                      <a:r>
                        <a:rPr kumimoji="1" lang="en-US" altLang="ja-JP" sz="1000" dirty="0" smtClean="0">
                          <a:solidFill>
                            <a:schemeClr val="tx1"/>
                          </a:solidFill>
                        </a:rPr>
                        <a:t>7</a:t>
                      </a:r>
                      <a:r>
                        <a:rPr kumimoji="1" lang="ja-JP" altLang="en-US" sz="1000" dirty="0" smtClean="0">
                          <a:solidFill>
                            <a:schemeClr val="tx1"/>
                          </a:solidFill>
                        </a:rPr>
                        <a:t>年度）</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00" dirty="0" smtClean="0">
                          <a:solidFill>
                            <a:schemeClr val="tx1"/>
                          </a:solidFill>
                        </a:rPr>
                        <a:t>増加台数</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33444728"/>
                  </a:ext>
                </a:extLst>
              </a:tr>
              <a:tr h="161525">
                <a:tc>
                  <a:txBody>
                    <a:bodyPr/>
                    <a:lstStyle/>
                    <a:p>
                      <a:pPr algn="ctr"/>
                      <a:r>
                        <a:rPr kumimoji="1" lang="en-US" altLang="ja-JP" sz="1000" dirty="0" smtClean="0">
                          <a:solidFill>
                            <a:schemeClr val="tx1"/>
                          </a:solidFill>
                        </a:rPr>
                        <a:t>11,530</a:t>
                      </a:r>
                      <a:r>
                        <a:rPr kumimoji="1" lang="ja-JP" altLang="en-US" sz="1000" dirty="0" smtClean="0">
                          <a:solidFill>
                            <a:schemeClr val="tx1"/>
                          </a:solidFill>
                        </a:rPr>
                        <a:t>台</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en-US" altLang="ja-JP" sz="1000" dirty="0" smtClean="0">
                          <a:solidFill>
                            <a:schemeClr val="tx1"/>
                          </a:solidFill>
                        </a:rPr>
                        <a:t>26,000</a:t>
                      </a:r>
                      <a:r>
                        <a:rPr kumimoji="1" lang="ja-JP" altLang="en-US" sz="1000" dirty="0" smtClean="0">
                          <a:solidFill>
                            <a:schemeClr val="tx1"/>
                          </a:solidFill>
                        </a:rPr>
                        <a:t>台</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en-US" altLang="ja-JP" sz="1000" dirty="0" smtClean="0">
                          <a:solidFill>
                            <a:schemeClr val="tx1"/>
                          </a:solidFill>
                        </a:rPr>
                        <a:t>14,470</a:t>
                      </a:r>
                      <a:r>
                        <a:rPr kumimoji="1" lang="ja-JP" altLang="en-US" sz="1000" dirty="0" smtClean="0">
                          <a:solidFill>
                            <a:schemeClr val="tx1"/>
                          </a:solidFill>
                        </a:rPr>
                        <a:t>台</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82797783"/>
                  </a:ext>
                </a:extLst>
              </a:tr>
            </a:tbl>
          </a:graphicData>
        </a:graphic>
      </p:graphicFrame>
      <p:sp>
        <p:nvSpPr>
          <p:cNvPr id="28" name="正方形/長方形 27"/>
          <p:cNvSpPr/>
          <p:nvPr/>
        </p:nvSpPr>
        <p:spPr>
          <a:xfrm>
            <a:off x="425004" y="423953"/>
            <a:ext cx="5760430" cy="6434047"/>
          </a:xfrm>
          <a:prstGeom prst="rect">
            <a:avLst/>
          </a:prstGeom>
          <a:noFill/>
          <a:ln w="254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latin typeface="Calibri" panose="020F0502020204030204"/>
              <a:ea typeface="游ゴシック" panose="020B0400000000000000" pitchFamily="50" charset="-128"/>
            </a:endParaRPr>
          </a:p>
        </p:txBody>
      </p:sp>
      <p:sp>
        <p:nvSpPr>
          <p:cNvPr id="29" name="正方形/長方形 28"/>
          <p:cNvSpPr/>
          <p:nvPr/>
        </p:nvSpPr>
        <p:spPr>
          <a:xfrm>
            <a:off x="6188696" y="423954"/>
            <a:ext cx="5635414" cy="6434047"/>
          </a:xfrm>
          <a:prstGeom prst="rect">
            <a:avLst/>
          </a:prstGeom>
          <a:noFill/>
          <a:ln w="254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latin typeface="Calibri" panose="020F0502020204030204"/>
              <a:ea typeface="游ゴシック" panose="020B0400000000000000" pitchFamily="50" charset="-128"/>
            </a:endParaRPr>
          </a:p>
        </p:txBody>
      </p:sp>
      <p:sp>
        <p:nvSpPr>
          <p:cNvPr id="33" name="テキスト ボックス 32"/>
          <p:cNvSpPr txBox="1"/>
          <p:nvPr/>
        </p:nvSpPr>
        <p:spPr>
          <a:xfrm>
            <a:off x="566670" y="751028"/>
            <a:ext cx="5602876" cy="400110"/>
          </a:xfrm>
          <a:prstGeom prst="rect">
            <a:avLst/>
          </a:prstGeom>
          <a:noFill/>
        </p:spPr>
        <p:txBody>
          <a:bodyPr wrap="square" rtlCol="0">
            <a:spAutoFit/>
          </a:bodyPr>
          <a:lstStyle/>
          <a:p>
            <a:r>
              <a:rPr kumimoji="1" lang="ja-JP" altLang="en-US" sz="1000" dirty="0">
                <a:solidFill>
                  <a:prstClr val="black"/>
                </a:solidFill>
                <a:latin typeface="メイリオ" panose="020B0604030504040204" pitchFamily="50" charset="-128"/>
                <a:ea typeface="メイリオ" panose="020B0604030504040204" pitchFamily="50" charset="-128"/>
              </a:rPr>
              <a:t>○　国や市町村、関係機関・団体などと連携を一層強化し、地域や個々の</a:t>
            </a:r>
            <a:r>
              <a:rPr kumimoji="1" lang="ja-JP" altLang="en-US" sz="1000" dirty="0" smtClean="0">
                <a:solidFill>
                  <a:prstClr val="black"/>
                </a:solidFill>
                <a:latin typeface="メイリオ" panose="020B0604030504040204" pitchFamily="50" charset="-128"/>
                <a:ea typeface="メイリオ" panose="020B0604030504040204" pitchFamily="50" charset="-128"/>
              </a:rPr>
              <a:t>営農状況</a:t>
            </a:r>
            <a:r>
              <a:rPr kumimoji="1" lang="ja-JP" altLang="en-US" sz="1000" dirty="0">
                <a:solidFill>
                  <a:prstClr val="black"/>
                </a:solidFill>
                <a:latin typeface="メイリオ" panose="020B0604030504040204" pitchFamily="50" charset="-128"/>
                <a:ea typeface="メイリオ" panose="020B0604030504040204" pitchFamily="50" charset="-128"/>
              </a:rPr>
              <a:t>に</a:t>
            </a:r>
            <a:r>
              <a:rPr kumimoji="1" lang="ja-JP" altLang="en-US" sz="1000" dirty="0" smtClean="0">
                <a:solidFill>
                  <a:prstClr val="black"/>
                </a:solidFill>
                <a:latin typeface="メイリオ" panose="020B0604030504040204" pitchFamily="50" charset="-128"/>
                <a:ea typeface="メイリオ" panose="020B0604030504040204" pitchFamily="50" charset="-128"/>
              </a:rPr>
              <a:t>応じた</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スマート</a:t>
            </a:r>
            <a:r>
              <a:rPr kumimoji="1" lang="ja-JP" altLang="en-US" sz="1000" dirty="0">
                <a:solidFill>
                  <a:prstClr val="black"/>
                </a:solidFill>
                <a:latin typeface="メイリオ" panose="020B0604030504040204" pitchFamily="50" charset="-128"/>
                <a:ea typeface="メイリオ" panose="020B0604030504040204" pitchFamily="50" charset="-128"/>
              </a:rPr>
              <a:t>農業を推進していく共通の指針として策定。</a:t>
            </a:r>
          </a:p>
        </p:txBody>
      </p:sp>
      <p:sp>
        <p:nvSpPr>
          <p:cNvPr id="34" name="テキスト ボックス 33"/>
          <p:cNvSpPr txBox="1"/>
          <p:nvPr/>
        </p:nvSpPr>
        <p:spPr>
          <a:xfrm>
            <a:off x="566670" y="2028617"/>
            <a:ext cx="5612280" cy="584775"/>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２ 分野別の状況</a:t>
            </a:r>
            <a:r>
              <a:rPr kumimoji="1" lang="ja-JP" altLang="en-US" sz="1200" dirty="0">
                <a:solidFill>
                  <a:prstClr val="black"/>
                </a:solidFill>
                <a:latin typeface="メイリオ" panose="020B0604030504040204" pitchFamily="50" charset="-128"/>
                <a:ea typeface="メイリオ" panose="020B0604030504040204" pitchFamily="50" charset="-128"/>
              </a:rPr>
              <a:t> </a:t>
            </a:r>
            <a:endParaRPr kumimoji="1" lang="en-US" altLang="ja-JP" sz="12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稲作、畑作、園芸、畜産の４分野の現状と課題を整理。</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（経営規模拡大や家畜飼養頭数の増加による労働力不足など）</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35" name="テキスト ボックス 34"/>
          <p:cNvSpPr txBox="1"/>
          <p:nvPr/>
        </p:nvSpPr>
        <p:spPr>
          <a:xfrm>
            <a:off x="566670" y="2571510"/>
            <a:ext cx="5622039" cy="1046440"/>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３ スマート農業</a:t>
            </a:r>
            <a:r>
              <a:rPr kumimoji="1" lang="ja-JP" altLang="en-US" sz="1200" dirty="0">
                <a:solidFill>
                  <a:prstClr val="black"/>
                </a:solidFill>
                <a:latin typeface="メイリオ" panose="020B0604030504040204" pitchFamily="50" charset="-128"/>
                <a:ea typeface="メイリオ" panose="020B0604030504040204" pitchFamily="50" charset="-128"/>
              </a:rPr>
              <a:t> </a:t>
            </a:r>
            <a:endParaRPr kumimoji="1" lang="en-US" altLang="ja-JP" sz="12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スマート農業で期待される効果</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a:t>
            </a:r>
            <a:r>
              <a:rPr kumimoji="1" lang="ja-JP" altLang="en-US" sz="1000" b="1" u="sng" dirty="0">
                <a:solidFill>
                  <a:prstClr val="black"/>
                </a:solidFill>
                <a:latin typeface="メイリオ" panose="020B0604030504040204" pitchFamily="50" charset="-128"/>
                <a:ea typeface="メイリオ" panose="020B0604030504040204" pitchFamily="50" charset="-128"/>
              </a:rPr>
              <a:t>超省力生産や多収・高品質生産、誰もが取り組みやすい農業の実現</a:t>
            </a:r>
            <a:r>
              <a:rPr kumimoji="1" lang="ja-JP" altLang="en-US" sz="1000" dirty="0">
                <a:solidFill>
                  <a:prstClr val="black"/>
                </a:solidFill>
                <a:latin typeface="メイリオ" panose="020B0604030504040204" pitchFamily="50" charset="-128"/>
                <a:ea typeface="メイリオ" panose="020B0604030504040204" pitchFamily="50" charset="-128"/>
              </a:rPr>
              <a:t>。</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スマート農業の現状</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a:t>
            </a:r>
            <a:r>
              <a:rPr kumimoji="1" lang="en-US" altLang="ja-JP" sz="1000" dirty="0">
                <a:solidFill>
                  <a:prstClr val="black"/>
                </a:solidFill>
                <a:latin typeface="メイリオ" panose="020B0604030504040204" pitchFamily="50" charset="-128"/>
                <a:ea typeface="メイリオ" panose="020B0604030504040204" pitchFamily="50" charset="-128"/>
              </a:rPr>
              <a:t>GNSS</a:t>
            </a:r>
            <a:r>
              <a:rPr kumimoji="1" lang="ja-JP" altLang="en-US" sz="1000" dirty="0">
                <a:solidFill>
                  <a:prstClr val="black"/>
                </a:solidFill>
                <a:latin typeface="メイリオ" panose="020B0604030504040204" pitchFamily="50" charset="-128"/>
                <a:ea typeface="メイリオ" panose="020B0604030504040204" pitchFamily="50" charset="-128"/>
              </a:rPr>
              <a:t>ガイダンスシステム、搾乳ロボットなどの導入状況を整理。</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普及に向けた課題</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3662207603"/>
              </p:ext>
            </p:extLst>
          </p:nvPr>
        </p:nvGraphicFramePr>
        <p:xfrm>
          <a:off x="566670" y="3567151"/>
          <a:ext cx="5555271" cy="1383030"/>
        </p:xfrm>
        <a:graphic>
          <a:graphicData uri="http://schemas.openxmlformats.org/drawingml/2006/table">
            <a:tbl>
              <a:tblPr firstRow="1" bandRow="1">
                <a:tableStyleId>{5940675A-B579-460E-94D1-54222C63F5DA}</a:tableStyleId>
              </a:tblPr>
              <a:tblGrid>
                <a:gridCol w="1544207">
                  <a:extLst>
                    <a:ext uri="{9D8B030D-6E8A-4147-A177-3AD203B41FA5}">
                      <a16:colId xmlns:a16="http://schemas.microsoft.com/office/drawing/2014/main" val="3221868319"/>
                    </a:ext>
                  </a:extLst>
                </a:gridCol>
                <a:gridCol w="4011064">
                  <a:extLst>
                    <a:ext uri="{9D8B030D-6E8A-4147-A177-3AD203B41FA5}">
                      <a16:colId xmlns:a16="http://schemas.microsoft.com/office/drawing/2014/main" val="3286956641"/>
                    </a:ext>
                  </a:extLst>
                </a:gridCol>
              </a:tblGrid>
              <a:tr h="238694">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技術の普及</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l">
                        <a:lnSpc>
                          <a:spcPts val="900"/>
                        </a:lnSpc>
                      </a:pPr>
                      <a:r>
                        <a:rPr kumimoji="1" lang="ja-JP" altLang="en-US" sz="900" dirty="0" smtClean="0">
                          <a:latin typeface="メイリオ" panose="020B0604030504040204" pitchFamily="50" charset="-128"/>
                          <a:ea typeface="メイリオ" panose="020B0604030504040204" pitchFamily="50" charset="-128"/>
                        </a:rPr>
                        <a:t>農業改良普及センター（ＡＥＣ）におけるスマート農業技術の習得。</a:t>
                      </a:r>
                      <a:endParaRPr kumimoji="1" lang="en-US" altLang="ja-JP" sz="900" dirty="0" smtClean="0">
                        <a:latin typeface="メイリオ" panose="020B0604030504040204" pitchFamily="50" charset="-128"/>
                        <a:ea typeface="メイリオ" panose="020B0604030504040204" pitchFamily="50" charset="-128"/>
                      </a:endParaRPr>
                    </a:p>
                    <a:p>
                      <a:pPr algn="l">
                        <a:lnSpc>
                          <a:spcPts val="900"/>
                        </a:lnSpc>
                      </a:pPr>
                      <a:r>
                        <a:rPr kumimoji="1" lang="ja-JP" altLang="en-US" sz="900" dirty="0" smtClean="0">
                          <a:latin typeface="メイリオ" panose="020B0604030504040204" pitchFamily="50" charset="-128"/>
                          <a:ea typeface="メイリオ" panose="020B0604030504040204" pitchFamily="50" charset="-128"/>
                        </a:rPr>
                        <a:t>関係機関等との情報の共有化による普及活動の高度化。</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63554971"/>
                  </a:ext>
                </a:extLst>
              </a:tr>
              <a:tr h="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人材の育成</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地域におけるコーディネート等を担う指導人材育成。</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72508758"/>
                  </a:ext>
                </a:extLst>
              </a:tr>
              <a:tr h="18288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導入コストの低減</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導入コストの低減や費用対効果の検証。</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97794765"/>
                  </a:ext>
                </a:extLst>
              </a:tr>
              <a:tr h="12192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技術の実証</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スマート農業技術に係る多くの実証と成果の蓄積。</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308541883"/>
                  </a:ext>
                </a:extLst>
              </a:tr>
              <a:tr h="12192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農業基盤の整備</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ほ場の大区画化や排水対策、道路の整備等。</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567955780"/>
                  </a:ext>
                </a:extLst>
              </a:tr>
              <a:tr h="12192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情報通信環境の整備</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利用シーン等や有線・無線を組み合わせた環境の構築。</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4350038"/>
                  </a:ext>
                </a:extLst>
              </a:tr>
            </a:tbl>
          </a:graphicData>
        </a:graphic>
      </p:graphicFrame>
      <p:sp>
        <p:nvSpPr>
          <p:cNvPr id="45" name="テキスト ボックス 44"/>
          <p:cNvSpPr txBox="1"/>
          <p:nvPr/>
        </p:nvSpPr>
        <p:spPr>
          <a:xfrm>
            <a:off x="6178949" y="445863"/>
            <a:ext cx="5597805" cy="1938992"/>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２ 地域でのスマート農業技術の導入の進め方</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endParaRPr kumimoji="1" lang="en-US" altLang="ja-JP" sz="300" b="1" dirty="0">
              <a:solidFill>
                <a:prstClr val="black"/>
              </a:solidFill>
              <a:latin typeface="メイリオ" panose="020B0604030504040204" pitchFamily="50" charset="-128"/>
              <a:ea typeface="メイリオ" panose="020B0604030504040204" pitchFamily="50" charset="-128"/>
            </a:endParaRPr>
          </a:p>
          <a:p>
            <a:r>
              <a:rPr kumimoji="1" lang="ja-JP" altLang="en-US" sz="1000" b="1" dirty="0">
                <a:solidFill>
                  <a:prstClr val="black"/>
                </a:solidFill>
                <a:latin typeface="メイリオ" panose="020B0604030504040204" pitchFamily="50" charset="-128"/>
                <a:ea typeface="メイリオ" panose="020B0604030504040204" pitchFamily="50" charset="-128"/>
              </a:rPr>
              <a:t>－基本的考え方－</a:t>
            </a:r>
            <a:r>
              <a:rPr kumimoji="1" lang="ja-JP" altLang="en-US" sz="1000" dirty="0">
                <a:solidFill>
                  <a:prstClr val="black"/>
                </a:solidFill>
                <a:latin typeface="メイリオ" panose="020B0604030504040204" pitchFamily="50" charset="-128"/>
                <a:ea typeface="メイリオ" panose="020B0604030504040204" pitchFamily="50" charset="-128"/>
              </a:rPr>
              <a:t> </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地域において、現状・課題の分析と今後の振興方策を検討し、必要</a:t>
            </a:r>
            <a:r>
              <a:rPr kumimoji="1" lang="ja-JP" altLang="en-US" sz="1000" dirty="0" smtClean="0">
                <a:solidFill>
                  <a:prstClr val="black"/>
                </a:solidFill>
                <a:latin typeface="メイリオ" panose="020B0604030504040204" pitchFamily="50" charset="-128"/>
                <a:ea typeface="メイリオ" panose="020B0604030504040204" pitchFamily="50" charset="-128"/>
              </a:rPr>
              <a:t>とされる</a:t>
            </a:r>
            <a:r>
              <a:rPr kumimoji="1" lang="ja-JP" altLang="en-US" sz="1000" dirty="0">
                <a:solidFill>
                  <a:prstClr val="black"/>
                </a:solidFill>
                <a:latin typeface="メイリオ" panose="020B0604030504040204" pitchFamily="50" charset="-128"/>
                <a:ea typeface="メイリオ" panose="020B0604030504040204" pitchFamily="50" charset="-128"/>
              </a:rPr>
              <a:t>スマート</a:t>
            </a:r>
            <a:r>
              <a:rPr kumimoji="1" lang="ja-JP" altLang="en-US" sz="1000" dirty="0" smtClean="0">
                <a:solidFill>
                  <a:prstClr val="black"/>
                </a:solidFill>
                <a:latin typeface="メイリオ" panose="020B0604030504040204" pitchFamily="50" charset="-128"/>
                <a:ea typeface="メイリオ" panose="020B0604030504040204" pitchFamily="50" charset="-128"/>
              </a:rPr>
              <a:t>農業</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技術</a:t>
            </a:r>
            <a:r>
              <a:rPr kumimoji="1" lang="ja-JP" altLang="en-US" sz="1000" dirty="0">
                <a:solidFill>
                  <a:prstClr val="black"/>
                </a:solidFill>
                <a:latin typeface="メイリオ" panose="020B0604030504040204" pitchFamily="50" charset="-128"/>
                <a:ea typeface="メイリオ" panose="020B0604030504040204" pitchFamily="50" charset="-128"/>
              </a:rPr>
              <a:t>を選択の上、営農技術体系の整理が必要。</a:t>
            </a:r>
            <a:endParaRPr kumimoji="1" lang="en-US" altLang="ja-JP" sz="1000" dirty="0">
              <a:solidFill>
                <a:prstClr val="black"/>
              </a:solidFill>
              <a:latin typeface="メイリオ" panose="020B0604030504040204" pitchFamily="50" charset="-128"/>
              <a:ea typeface="メイリオ" panose="020B0604030504040204" pitchFamily="50" charset="-128"/>
            </a:endParaRPr>
          </a:p>
          <a:p>
            <a:pPr>
              <a:lnSpc>
                <a:spcPct val="150000"/>
              </a:lnSpc>
            </a:pPr>
            <a:r>
              <a:rPr kumimoji="1" lang="ja-JP" altLang="en-US" sz="1000" dirty="0">
                <a:solidFill>
                  <a:prstClr val="black"/>
                </a:solidFill>
                <a:latin typeface="メイリオ" panose="020B0604030504040204" pitchFamily="50" charset="-128"/>
                <a:ea typeface="メイリオ" panose="020B0604030504040204" pitchFamily="50" charset="-128"/>
              </a:rPr>
              <a:t>○　農業者個々の営農状況に応じて導入する技術、目的、効果、費用、</a:t>
            </a:r>
            <a:r>
              <a:rPr kumimoji="1" lang="ja-JP" altLang="en-US" sz="1000" dirty="0" smtClean="0">
                <a:solidFill>
                  <a:prstClr val="black"/>
                </a:solidFill>
                <a:latin typeface="メイリオ" panose="020B0604030504040204" pitchFamily="50" charset="-128"/>
                <a:ea typeface="メイリオ" panose="020B0604030504040204" pitchFamily="50" charset="-128"/>
              </a:rPr>
              <a:t>活用</a:t>
            </a:r>
            <a:r>
              <a:rPr kumimoji="1" lang="ja-JP" altLang="en-US" sz="1000" dirty="0">
                <a:solidFill>
                  <a:prstClr val="black"/>
                </a:solidFill>
                <a:latin typeface="メイリオ" panose="020B0604030504040204" pitchFamily="50" charset="-128"/>
                <a:ea typeface="メイリオ" panose="020B0604030504040204" pitchFamily="50" charset="-128"/>
              </a:rPr>
              <a:t>できる助成</a:t>
            </a:r>
            <a:r>
              <a:rPr kumimoji="1" lang="ja-JP" altLang="en-US" sz="1000" dirty="0" smtClean="0">
                <a:solidFill>
                  <a:prstClr val="black"/>
                </a:solidFill>
                <a:latin typeface="メイリオ" panose="020B0604030504040204" pitchFamily="50" charset="-128"/>
                <a:ea typeface="メイリオ" panose="020B0604030504040204" pitchFamily="50" charset="-128"/>
              </a:rPr>
              <a:t>制度な</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a:t>
            </a:r>
            <a:r>
              <a:rPr kumimoji="1" lang="ja-JP" altLang="en-US" sz="1000" dirty="0" err="1" smtClean="0">
                <a:solidFill>
                  <a:prstClr val="black"/>
                </a:solidFill>
                <a:latin typeface="メイリオ" panose="020B0604030504040204" pitchFamily="50" charset="-128"/>
                <a:ea typeface="メイリオ" panose="020B0604030504040204" pitchFamily="50" charset="-128"/>
              </a:rPr>
              <a:t>どを農</a:t>
            </a:r>
            <a:r>
              <a:rPr kumimoji="1" lang="ja-JP" altLang="en-US" sz="1000" dirty="0" smtClean="0">
                <a:solidFill>
                  <a:prstClr val="black"/>
                </a:solidFill>
                <a:latin typeface="メイリオ" panose="020B0604030504040204" pitchFamily="50" charset="-128"/>
                <a:ea typeface="メイリオ" panose="020B0604030504040204" pitchFamily="50" charset="-128"/>
              </a:rPr>
              <a:t>業者</a:t>
            </a:r>
            <a:r>
              <a:rPr kumimoji="1" lang="ja-JP" altLang="en-US" sz="1000" dirty="0">
                <a:solidFill>
                  <a:prstClr val="black"/>
                </a:solidFill>
                <a:latin typeface="メイリオ" panose="020B0604030504040204" pitchFamily="50" charset="-128"/>
                <a:ea typeface="メイリオ" panose="020B0604030504040204" pitchFamily="50" charset="-128"/>
              </a:rPr>
              <a:t>と市町村・農協等が十分に検討し、</a:t>
            </a:r>
            <a:r>
              <a:rPr kumimoji="1" lang="ja-JP" altLang="en-US" sz="1000" dirty="0" smtClean="0">
                <a:solidFill>
                  <a:prstClr val="black"/>
                </a:solidFill>
                <a:latin typeface="メイリオ" panose="020B0604030504040204" pitchFamily="50" charset="-128"/>
                <a:ea typeface="メイリオ" panose="020B0604030504040204" pitchFamily="50" charset="-128"/>
              </a:rPr>
              <a:t>導入効果</a:t>
            </a:r>
            <a:r>
              <a:rPr kumimoji="1" lang="ja-JP" altLang="en-US" sz="1000" dirty="0">
                <a:solidFill>
                  <a:prstClr val="black"/>
                </a:solidFill>
                <a:latin typeface="メイリオ" panose="020B0604030504040204" pitchFamily="50" charset="-128"/>
                <a:ea typeface="メイリオ" panose="020B0604030504040204" pitchFamily="50" charset="-128"/>
              </a:rPr>
              <a:t>が最大限発揮できるようにする</a:t>
            </a:r>
            <a:r>
              <a:rPr kumimoji="1" lang="ja-JP" altLang="en-US" sz="1000" dirty="0" smtClean="0">
                <a:solidFill>
                  <a:prstClr val="black"/>
                </a:solidFill>
                <a:latin typeface="メイリオ" panose="020B0604030504040204" pitchFamily="50" charset="-128"/>
                <a:ea typeface="メイリオ" panose="020B0604030504040204" pitchFamily="50" charset="-128"/>
              </a:rPr>
              <a:t>こと</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が</a:t>
            </a:r>
            <a:r>
              <a:rPr kumimoji="1" lang="ja-JP" altLang="en-US" sz="1000" dirty="0">
                <a:solidFill>
                  <a:prstClr val="black"/>
                </a:solidFill>
                <a:latin typeface="メイリオ" panose="020B0604030504040204" pitchFamily="50" charset="-128"/>
                <a:ea typeface="メイリオ" panose="020B0604030504040204" pitchFamily="50" charset="-128"/>
              </a:rPr>
              <a:t>必要。</a:t>
            </a:r>
            <a:endParaRPr kumimoji="1" lang="en-US" altLang="ja-JP" sz="1000" dirty="0">
              <a:solidFill>
                <a:prstClr val="black"/>
              </a:solidFill>
              <a:latin typeface="メイリオ" panose="020B0604030504040204" pitchFamily="50" charset="-128"/>
              <a:ea typeface="メイリオ" panose="020B0604030504040204" pitchFamily="50" charset="-128"/>
            </a:endParaRPr>
          </a:p>
          <a:p>
            <a:pPr>
              <a:lnSpc>
                <a:spcPct val="150000"/>
              </a:lnSpc>
            </a:pPr>
            <a:r>
              <a:rPr kumimoji="1" lang="ja-JP" altLang="en-US" sz="1000" dirty="0">
                <a:solidFill>
                  <a:prstClr val="black"/>
                </a:solidFill>
                <a:latin typeface="メイリオ" panose="020B0604030504040204" pitchFamily="50" charset="-128"/>
                <a:ea typeface="メイリオ" panose="020B0604030504040204" pitchFamily="50" charset="-128"/>
              </a:rPr>
              <a:t>○　スマート農業技術に係る機械・機器の操作やデータ送信に必要な光</a:t>
            </a:r>
            <a:r>
              <a:rPr kumimoji="1" lang="ja-JP" altLang="en-US" sz="1000" dirty="0" smtClean="0">
                <a:solidFill>
                  <a:prstClr val="black"/>
                </a:solidFill>
                <a:latin typeface="メイリオ" panose="020B0604030504040204" pitchFamily="50" charset="-128"/>
                <a:ea typeface="メイリオ" panose="020B0604030504040204" pitchFamily="50" charset="-128"/>
              </a:rPr>
              <a:t>ファイバ</a:t>
            </a:r>
            <a:r>
              <a:rPr kumimoji="1" lang="ja-JP" altLang="en-US" sz="1000" dirty="0">
                <a:solidFill>
                  <a:prstClr val="black"/>
                </a:solidFill>
                <a:latin typeface="メイリオ" panose="020B0604030504040204" pitchFamily="50" charset="-128"/>
                <a:ea typeface="メイリオ" panose="020B0604030504040204" pitchFamily="50" charset="-128"/>
              </a:rPr>
              <a:t>等の情報</a:t>
            </a:r>
            <a:r>
              <a:rPr kumimoji="1" lang="ja-JP" altLang="en-US" sz="1000" dirty="0" smtClean="0">
                <a:solidFill>
                  <a:prstClr val="black"/>
                </a:solidFill>
                <a:latin typeface="メイリオ" panose="020B0604030504040204" pitchFamily="50" charset="-128"/>
                <a:ea typeface="メイリオ" panose="020B0604030504040204" pitchFamily="50" charset="-128"/>
              </a:rPr>
              <a:t>通信</a:t>
            </a:r>
            <a:br>
              <a:rPr kumimoji="1" lang="ja-JP" altLang="en-US" sz="1000" dirty="0" smtClean="0">
                <a:solidFill>
                  <a:prstClr val="black"/>
                </a:solidFill>
                <a:latin typeface="メイリオ" panose="020B0604030504040204" pitchFamily="50" charset="-128"/>
                <a:ea typeface="メイリオ" panose="020B0604030504040204" pitchFamily="50" charset="-128"/>
              </a:rPr>
            </a:br>
            <a:r>
              <a:rPr kumimoji="1" lang="ja-JP" altLang="en-US" sz="1000" dirty="0" smtClean="0">
                <a:solidFill>
                  <a:prstClr val="black"/>
                </a:solidFill>
                <a:latin typeface="メイリオ" panose="020B0604030504040204" pitchFamily="50" charset="-128"/>
                <a:ea typeface="メイリオ" panose="020B0604030504040204" pitchFamily="50" charset="-128"/>
              </a:rPr>
              <a:t>　網</a:t>
            </a:r>
            <a:r>
              <a:rPr kumimoji="1" lang="ja-JP" altLang="en-US" sz="1000" dirty="0">
                <a:solidFill>
                  <a:prstClr val="black"/>
                </a:solidFill>
                <a:latin typeface="メイリオ" panose="020B0604030504040204" pitchFamily="50" charset="-128"/>
                <a:ea typeface="メイリオ" panose="020B0604030504040204" pitchFamily="50" charset="-128"/>
              </a:rPr>
              <a:t>の整備、ほ場の大区画化や排水対策、農道の</a:t>
            </a:r>
            <a:r>
              <a:rPr kumimoji="1" lang="ja-JP" altLang="en-US" sz="1000" dirty="0" smtClean="0">
                <a:solidFill>
                  <a:prstClr val="black"/>
                </a:solidFill>
                <a:latin typeface="メイリオ" panose="020B0604030504040204" pitchFamily="50" charset="-128"/>
                <a:ea typeface="メイリオ" panose="020B0604030504040204" pitchFamily="50" charset="-128"/>
              </a:rPr>
              <a:t>整備等</a:t>
            </a:r>
            <a:r>
              <a:rPr kumimoji="1" lang="ja-JP" altLang="en-US" sz="1000" dirty="0">
                <a:solidFill>
                  <a:prstClr val="black"/>
                </a:solidFill>
                <a:latin typeface="メイリオ" panose="020B0604030504040204" pitchFamily="50" charset="-128"/>
                <a:ea typeface="メイリオ" panose="020B0604030504040204" pitchFamily="50" charset="-128"/>
              </a:rPr>
              <a:t>の農業基盤整備が必要。</a:t>
            </a:r>
            <a:endParaRPr kumimoji="1"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6173081" y="2390568"/>
            <a:ext cx="4479304" cy="276999"/>
          </a:xfrm>
          <a:prstGeom prst="rect">
            <a:avLst/>
          </a:prstGeom>
          <a:noFill/>
        </p:spPr>
        <p:txBody>
          <a:bodyPr wrap="square" rtlCol="0">
            <a:spAutoFit/>
          </a:bodyPr>
          <a:lstStyle/>
          <a:p>
            <a:r>
              <a:rPr kumimoji="1" lang="ja-JP" altLang="en-US" sz="1200" b="1" dirty="0">
                <a:solidFill>
                  <a:prstClr val="black"/>
                </a:solidFill>
                <a:latin typeface="メイリオ" panose="020B0604030504040204" pitchFamily="50" charset="-128"/>
                <a:ea typeface="メイリオ" panose="020B0604030504040204" pitchFamily="50" charset="-128"/>
              </a:rPr>
              <a:t>３ 取組方向</a:t>
            </a:r>
            <a:endParaRPr kumimoji="1" lang="en-US" altLang="ja-JP" sz="1200" b="1" dirty="0">
              <a:solidFill>
                <a:prstClr val="black"/>
              </a:solidFill>
              <a:latin typeface="メイリオ" panose="020B0604030504040204" pitchFamily="50" charset="-128"/>
              <a:ea typeface="メイリオ"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1571920612"/>
              </p:ext>
            </p:extLst>
          </p:nvPr>
        </p:nvGraphicFramePr>
        <p:xfrm>
          <a:off x="6270478" y="2624525"/>
          <a:ext cx="5471849" cy="1937385"/>
        </p:xfrm>
        <a:graphic>
          <a:graphicData uri="http://schemas.openxmlformats.org/drawingml/2006/table">
            <a:tbl>
              <a:tblPr firstRow="1" bandRow="1">
                <a:tableStyleId>{5940675A-B579-460E-94D1-54222C63F5DA}</a:tableStyleId>
              </a:tblPr>
              <a:tblGrid>
                <a:gridCol w="1549687">
                  <a:extLst>
                    <a:ext uri="{9D8B030D-6E8A-4147-A177-3AD203B41FA5}">
                      <a16:colId xmlns:a16="http://schemas.microsoft.com/office/drawing/2014/main" val="3221868319"/>
                    </a:ext>
                  </a:extLst>
                </a:gridCol>
                <a:gridCol w="3922162">
                  <a:extLst>
                    <a:ext uri="{9D8B030D-6E8A-4147-A177-3AD203B41FA5}">
                      <a16:colId xmlns:a16="http://schemas.microsoft.com/office/drawing/2014/main" val="3286956641"/>
                    </a:ext>
                  </a:extLst>
                </a:gridCol>
              </a:tblGrid>
              <a:tr h="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技術情報の発信</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l">
                        <a:lnSpc>
                          <a:spcPts val="900"/>
                        </a:lnSpc>
                      </a:pPr>
                      <a:r>
                        <a:rPr kumimoji="1" lang="ja-JP" altLang="en-US" sz="900" b="1" u="sng" dirty="0" smtClean="0">
                          <a:latin typeface="メイリオ" panose="020B0604030504040204" pitchFamily="50" charset="-128"/>
                          <a:ea typeface="メイリオ" panose="020B0604030504040204" pitchFamily="50" charset="-128"/>
                        </a:rPr>
                        <a:t>実証成果や技術開発の状況等を各種機会を通じ発信</a:t>
                      </a:r>
                      <a:r>
                        <a:rPr kumimoji="1" lang="ja-JP" altLang="en-US" sz="900" dirty="0" smtClean="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63554971"/>
                  </a:ext>
                </a:extLst>
              </a:tr>
              <a:tr h="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人材の育成</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b="1" u="sng" dirty="0" smtClean="0">
                          <a:latin typeface="メイリオ" panose="020B0604030504040204" pitchFamily="50" charset="-128"/>
                          <a:ea typeface="メイリオ" panose="020B0604030504040204" pitchFamily="50" charset="-128"/>
                        </a:rPr>
                        <a:t>コーディネート等を担う人材育成研修等の実施。</a:t>
                      </a:r>
                      <a:endParaRPr kumimoji="1" lang="en-US" altLang="ja-JP" sz="900" b="1" u="sng" dirty="0" smtClean="0">
                        <a:latin typeface="メイリオ" panose="020B0604030504040204" pitchFamily="50" charset="-128"/>
                        <a:ea typeface="メイリオ" panose="020B0604030504040204" pitchFamily="50" charset="-128"/>
                      </a:endParaRPr>
                    </a:p>
                    <a:p>
                      <a:pPr>
                        <a:lnSpc>
                          <a:spcPts val="900"/>
                        </a:lnSpc>
                      </a:pPr>
                      <a:r>
                        <a:rPr kumimoji="1" lang="ja-JP" altLang="en-US" sz="900" b="1" u="sng" dirty="0" smtClean="0">
                          <a:latin typeface="メイリオ" panose="020B0604030504040204" pitchFamily="50" charset="-128"/>
                          <a:ea typeface="メイリオ" panose="020B0604030504040204" pitchFamily="50" charset="-128"/>
                        </a:rPr>
                        <a:t>高校生や女性農業者等を対象とした研修教育等の充実。</a:t>
                      </a:r>
                      <a:endParaRPr kumimoji="1" lang="ja-JP" altLang="en-US" sz="900" b="1" u="sng"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72508758"/>
                  </a:ext>
                </a:extLst>
              </a:tr>
              <a:tr h="18288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相談窓口の設置</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b="1" u="sng" dirty="0" smtClean="0">
                          <a:latin typeface="メイリオ" panose="020B0604030504040204" pitchFamily="50" charset="-128"/>
                          <a:ea typeface="メイリオ" panose="020B0604030504040204" pitchFamily="50" charset="-128"/>
                        </a:rPr>
                        <a:t>普及センターに専門相談窓口を設置</a:t>
                      </a:r>
                      <a:r>
                        <a:rPr kumimoji="1" lang="ja-JP" altLang="en-US" sz="900" dirty="0" smtClean="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97794765"/>
                  </a:ext>
                </a:extLst>
              </a:tr>
              <a:tr h="286448">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導入コストの低減</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b="1" u="sng" dirty="0" smtClean="0">
                          <a:latin typeface="メイリオ" panose="020B0604030504040204" pitchFamily="50" charset="-128"/>
                          <a:ea typeface="メイリオ" panose="020B0604030504040204" pitchFamily="50" charset="-128"/>
                        </a:rPr>
                        <a:t>各地の実証成果を踏まえた経済性の検証や各種助成制度の活用と共同利用等による導入コスト低減の提案</a:t>
                      </a:r>
                      <a:r>
                        <a:rPr kumimoji="1" lang="ja-JP" altLang="en-US" sz="900" dirty="0" smtClean="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308541883"/>
                  </a:ext>
                </a:extLst>
              </a:tr>
              <a:tr h="172148">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技術の実証</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nSpc>
                          <a:spcPts val="900"/>
                        </a:lnSpc>
                      </a:pPr>
                      <a:r>
                        <a:rPr kumimoji="1" lang="ja-JP" altLang="en-US" sz="900" b="1" u="sng" dirty="0" smtClean="0">
                          <a:latin typeface="メイリオ" panose="020B0604030504040204" pitchFamily="50" charset="-128"/>
                          <a:ea typeface="メイリオ" panose="020B0604030504040204" pitchFamily="50" charset="-128"/>
                        </a:rPr>
                        <a:t>各地の技術実証に対する支援</a:t>
                      </a:r>
                      <a:r>
                        <a:rPr kumimoji="1" lang="ja-JP" altLang="en-US" sz="900" dirty="0" smtClean="0">
                          <a:latin typeface="メイリオ" panose="020B0604030504040204" pitchFamily="50" charset="-128"/>
                          <a:ea typeface="メイリオ" panose="020B0604030504040204" pitchFamily="50" charset="-128"/>
                        </a:rPr>
                        <a:t>。</a:t>
                      </a:r>
                      <a:endParaRPr kumimoji="1" lang="en-US" altLang="ja-JP" sz="900" dirty="0" smtClean="0">
                        <a:latin typeface="メイリオ" panose="020B0604030504040204" pitchFamily="50" charset="-128"/>
                        <a:ea typeface="メイリオ" panose="020B0604030504040204" pitchFamily="50" charset="-128"/>
                      </a:endParaRPr>
                    </a:p>
                    <a:p>
                      <a:pPr>
                        <a:lnSpc>
                          <a:spcPts val="900"/>
                        </a:lnSpc>
                      </a:pPr>
                      <a:r>
                        <a:rPr kumimoji="1" lang="ja-JP" altLang="en-US" sz="900" dirty="0" smtClean="0">
                          <a:latin typeface="メイリオ" panose="020B0604030504040204" pitchFamily="50" charset="-128"/>
                          <a:ea typeface="メイリオ" panose="020B0604030504040204" pitchFamily="50" charset="-128"/>
                        </a:rPr>
                        <a:t>普及センターによる成果を活用した普及推進活動。</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567955780"/>
                  </a:ext>
                </a:extLst>
              </a:tr>
              <a:tr h="0">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農業基盤の整備</a:t>
                      </a:r>
                      <a:endParaRPr kumimoji="1" lang="ja-JP" altLang="en-US" sz="900" dirty="0">
                        <a:latin typeface="メイリオ" panose="020B0604030504040204" pitchFamily="50" charset="-128"/>
                        <a:ea typeface="メイリオ"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900" b="1" u="sng" dirty="0" smtClean="0">
                          <a:latin typeface="メイリオ" panose="020B0604030504040204" pitchFamily="50" charset="-128"/>
                          <a:ea typeface="メイリオ" panose="020B0604030504040204" pitchFamily="50" charset="-128"/>
                        </a:rPr>
                        <a:t>計画的</a:t>
                      </a:r>
                      <a:r>
                        <a:rPr kumimoji="1" lang="ja-JP" altLang="en-US" sz="900" b="1" u="sng" dirty="0" err="1" smtClean="0">
                          <a:latin typeface="メイリオ" panose="020B0604030504040204" pitchFamily="50" charset="-128"/>
                          <a:ea typeface="メイリオ" panose="020B0604030504040204" pitchFamily="50" charset="-128"/>
                        </a:rPr>
                        <a:t>なほ</a:t>
                      </a:r>
                      <a:r>
                        <a:rPr kumimoji="1" lang="ja-JP" altLang="en-US" sz="900" b="1" u="sng" dirty="0" smtClean="0">
                          <a:latin typeface="メイリオ" panose="020B0604030504040204" pitchFamily="50" charset="-128"/>
                          <a:ea typeface="メイリオ" panose="020B0604030504040204" pitchFamily="50" charset="-128"/>
                        </a:rPr>
                        <a:t>場の大区画化や排水対策、農道整備等の推進</a:t>
                      </a:r>
                      <a:r>
                        <a:rPr kumimoji="1" lang="ja-JP" altLang="en-US" sz="900" dirty="0" smtClean="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50038"/>
                  </a:ext>
                </a:extLst>
              </a:tr>
              <a:tr h="294068">
                <a:tc>
                  <a:txBody>
                    <a:bodyPr/>
                    <a:lstStyle/>
                    <a:p>
                      <a:pPr algn="dist">
                        <a:lnSpc>
                          <a:spcPts val="900"/>
                        </a:lnSpc>
                      </a:pPr>
                      <a:r>
                        <a:rPr kumimoji="1" lang="ja-JP" altLang="en-US" sz="900" dirty="0" smtClean="0">
                          <a:latin typeface="メイリオ" panose="020B0604030504040204" pitchFamily="50" charset="-128"/>
                          <a:ea typeface="メイリオ" panose="020B0604030504040204" pitchFamily="50" charset="-128"/>
                        </a:rPr>
                        <a:t>情報通信環境の整備</a:t>
                      </a:r>
                      <a:endParaRPr kumimoji="1" lang="ja-JP" altLang="en-US" sz="900" dirty="0">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nSpc>
                          <a:spcPts val="900"/>
                        </a:lnSpc>
                      </a:pPr>
                      <a:r>
                        <a:rPr kumimoji="1" lang="ja-JP" altLang="en-US" sz="900" dirty="0" smtClean="0">
                          <a:latin typeface="メイリオ" panose="020B0604030504040204" pitchFamily="50" charset="-128"/>
                          <a:ea typeface="メイリオ" panose="020B0604030504040204" pitchFamily="50" charset="-128"/>
                        </a:rPr>
                        <a:t>スマート農業技術に応じた有線・無線それぞれの</a:t>
                      </a:r>
                      <a:r>
                        <a:rPr kumimoji="1" lang="ja-JP" altLang="en-US" sz="900" b="1" u="sng" dirty="0" smtClean="0">
                          <a:latin typeface="メイリオ" panose="020B0604030504040204" pitchFamily="50" charset="-128"/>
                          <a:ea typeface="メイリオ" panose="020B0604030504040204" pitchFamily="50" charset="-128"/>
                        </a:rPr>
                        <a:t>整備検討を支援</a:t>
                      </a:r>
                      <a:r>
                        <a:rPr kumimoji="1" lang="ja-JP" altLang="en-US" sz="900" dirty="0" smtClean="0">
                          <a:latin typeface="メイリオ" panose="020B0604030504040204" pitchFamily="50" charset="-128"/>
                          <a:ea typeface="メイリオ" panose="020B0604030504040204" pitchFamily="50" charset="-128"/>
                        </a:rPr>
                        <a:t>。国の助成制度を活用した費用負担の軽減と地域計画づくりを支援。</a:t>
                      </a:r>
                      <a:endParaRPr kumimoji="1" lang="ja-JP" altLang="en-US" sz="900" dirty="0">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36500905"/>
                  </a:ext>
                </a:extLst>
              </a:tr>
            </a:tbl>
          </a:graphicData>
        </a:graphic>
      </p:graphicFrame>
      <p:pic>
        <p:nvPicPr>
          <p:cNvPr id="27" name="図 2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0121" y="6045378"/>
            <a:ext cx="868680" cy="611505"/>
          </a:xfrm>
          <a:prstGeom prst="rect">
            <a:avLst/>
          </a:prstGeom>
          <a:noFill/>
          <a:ln w="6350">
            <a:solidFill>
              <a:schemeClr val="tx1"/>
            </a:solidFill>
          </a:ln>
        </p:spPr>
      </p:pic>
      <p:pic>
        <p:nvPicPr>
          <p:cNvPr id="6" name="図 5"/>
          <p:cNvPicPr>
            <a:picLocks noChangeAspect="1"/>
          </p:cNvPicPr>
          <p:nvPr/>
        </p:nvPicPr>
        <p:blipFill>
          <a:blip r:embed="rId3"/>
          <a:stretch>
            <a:fillRect/>
          </a:stretch>
        </p:blipFill>
        <p:spPr>
          <a:xfrm>
            <a:off x="4110238" y="6022844"/>
            <a:ext cx="762066" cy="634039"/>
          </a:xfrm>
          <a:prstGeom prst="rect">
            <a:avLst/>
          </a:prstGeom>
        </p:spPr>
      </p:pic>
      <p:pic>
        <p:nvPicPr>
          <p:cNvPr id="7" name="図 6"/>
          <p:cNvPicPr>
            <a:picLocks noChangeAspect="1"/>
          </p:cNvPicPr>
          <p:nvPr/>
        </p:nvPicPr>
        <p:blipFill>
          <a:blip r:embed="rId4"/>
          <a:stretch>
            <a:fillRect/>
          </a:stretch>
        </p:blipFill>
        <p:spPr>
          <a:xfrm>
            <a:off x="5030731" y="6028941"/>
            <a:ext cx="865707" cy="627942"/>
          </a:xfrm>
          <a:prstGeom prst="rect">
            <a:avLst/>
          </a:prstGeom>
        </p:spPr>
      </p:pic>
      <p:sp>
        <p:nvSpPr>
          <p:cNvPr id="10" name="テキスト ボックス 9"/>
          <p:cNvSpPr txBox="1"/>
          <p:nvPr/>
        </p:nvSpPr>
        <p:spPr>
          <a:xfrm>
            <a:off x="3030679" y="6656884"/>
            <a:ext cx="3017196" cy="215444"/>
          </a:xfrm>
          <a:prstGeom prst="rect">
            <a:avLst/>
          </a:prstGeom>
          <a:noFill/>
        </p:spPr>
        <p:txBody>
          <a:bodyPr wrap="square" rtlCol="0">
            <a:spAutoFit/>
          </a:bodyPr>
          <a:lstStyle/>
          <a:p>
            <a:r>
              <a:rPr kumimoji="1" lang="ja-JP" altLang="en-US" sz="800" dirty="0">
                <a:solidFill>
                  <a:prstClr val="black"/>
                </a:solidFill>
                <a:latin typeface="メイリオ" panose="020B0604030504040204" pitchFamily="50" charset="-128"/>
                <a:ea typeface="メイリオ" panose="020B0604030504040204" pitchFamily="50" charset="-128"/>
              </a:rPr>
              <a:t>　 </a:t>
            </a:r>
            <a:r>
              <a:rPr kumimoji="1" lang="ja-JP" altLang="en-US" sz="800" dirty="0" smtClean="0">
                <a:solidFill>
                  <a:prstClr val="black"/>
                </a:solidFill>
                <a:latin typeface="メイリオ" panose="020B0604030504040204" pitchFamily="50" charset="-128"/>
                <a:ea typeface="メイリオ" panose="020B0604030504040204" pitchFamily="50" charset="-128"/>
              </a:rPr>
              <a:t>ﾛﾎﾞｯﾄﾄﾗｸﾀｰ　</a:t>
            </a:r>
            <a:r>
              <a:rPr kumimoji="1" lang="ja-JP" altLang="en-US" sz="800" dirty="0">
                <a:solidFill>
                  <a:prstClr val="black"/>
                </a:solidFill>
                <a:latin typeface="メイリオ" panose="020B0604030504040204" pitchFamily="50" charset="-128"/>
                <a:ea typeface="メイリオ" panose="020B0604030504040204" pitchFamily="50" charset="-128"/>
              </a:rPr>
              <a:t>　　</a:t>
            </a:r>
            <a:r>
              <a:rPr kumimoji="1" lang="ja-JP" altLang="en-US" sz="800" dirty="0" smtClean="0">
                <a:solidFill>
                  <a:prstClr val="black"/>
                </a:solidFill>
                <a:latin typeface="メイリオ" panose="020B0604030504040204" pitchFamily="50" charset="-128"/>
                <a:ea typeface="メイリオ" panose="020B0604030504040204" pitchFamily="50" charset="-128"/>
              </a:rPr>
              <a:t>　</a:t>
            </a:r>
            <a:r>
              <a:rPr kumimoji="1" lang="ja-JP" altLang="en-US" sz="800" dirty="0">
                <a:solidFill>
                  <a:prstClr val="black"/>
                </a:solidFill>
                <a:latin typeface="メイリオ" panose="020B0604030504040204" pitchFamily="50" charset="-128"/>
                <a:ea typeface="メイリオ" panose="020B0604030504040204" pitchFamily="50" charset="-128"/>
              </a:rPr>
              <a:t>　搾乳ﾛﾎﾞｯﾄ　　　</a:t>
            </a:r>
            <a:r>
              <a:rPr kumimoji="1" lang="ja-JP" altLang="en-US" sz="800" dirty="0" smtClean="0">
                <a:solidFill>
                  <a:prstClr val="black"/>
                </a:solidFill>
                <a:latin typeface="メイリオ" panose="020B0604030504040204" pitchFamily="50" charset="-128"/>
                <a:ea typeface="メイリオ" panose="020B0604030504040204" pitchFamily="50" charset="-128"/>
              </a:rPr>
              <a:t>　　</a:t>
            </a:r>
            <a:r>
              <a:rPr kumimoji="1" lang="ja-JP" altLang="en-US" sz="800" dirty="0">
                <a:solidFill>
                  <a:prstClr val="black"/>
                </a:solidFill>
                <a:latin typeface="メイリオ" panose="020B0604030504040204" pitchFamily="50" charset="-128"/>
                <a:ea typeface="メイリオ" panose="020B0604030504040204" pitchFamily="50" charset="-128"/>
              </a:rPr>
              <a:t>　 </a:t>
            </a:r>
            <a:r>
              <a:rPr kumimoji="1" lang="ja-JP" altLang="en-US" sz="800" dirty="0" smtClean="0">
                <a:solidFill>
                  <a:prstClr val="black"/>
                </a:solidFill>
                <a:latin typeface="メイリオ" panose="020B0604030504040204" pitchFamily="50" charset="-128"/>
                <a:ea typeface="メイリオ" panose="020B0604030504040204" pitchFamily="50" charset="-128"/>
              </a:rPr>
              <a:t>ﾄﾞﾛｰﾝ</a:t>
            </a:r>
            <a:endParaRPr kumimoji="1" lang="ja-JP" altLang="en-US" sz="800" dirty="0">
              <a:solidFill>
                <a:prstClr val="black"/>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920205" y="6489933"/>
            <a:ext cx="196449" cy="369332"/>
          </a:xfrm>
          <a:prstGeom prst="rect">
            <a:avLst/>
          </a:prstGeom>
          <a:solidFill>
            <a:srgbClr val="FFFF00"/>
          </a:solidFill>
        </p:spPr>
        <p:txBody>
          <a:bodyPr wrap="square" rtlCol="0">
            <a:spAutoFit/>
          </a:bodyPr>
          <a:lstStyle/>
          <a:p>
            <a:pPr algn="ctr"/>
            <a:r>
              <a:rPr kumimoji="1" lang="ja-JP" altLang="en-US" b="1" dirty="0" smtClean="0"/>
              <a:t>１</a:t>
            </a:r>
            <a:endParaRPr kumimoji="1" lang="ja-JP" altLang="en-US" b="1" dirty="0"/>
          </a:p>
        </p:txBody>
      </p:sp>
      <p:sp>
        <p:nvSpPr>
          <p:cNvPr id="3" name="テキスト ボックス 2"/>
          <p:cNvSpPr txBox="1"/>
          <p:nvPr/>
        </p:nvSpPr>
        <p:spPr>
          <a:xfrm>
            <a:off x="10736090" y="22487"/>
            <a:ext cx="108802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資料</a:t>
            </a:r>
            <a:r>
              <a:rPr kumimoji="1" lang="en-US" altLang="ja-JP" dirty="0" smtClean="0"/>
              <a:t>2-7</a:t>
            </a:r>
            <a:endParaRPr kumimoji="1" lang="ja-JP" altLang="en-US" dirty="0"/>
          </a:p>
        </p:txBody>
      </p:sp>
    </p:spTree>
    <p:extLst>
      <p:ext uri="{BB962C8B-B14F-4D97-AF65-F5344CB8AC3E}">
        <p14:creationId xmlns:p14="http://schemas.microsoft.com/office/powerpoint/2010/main" val="280630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51638" y="1267092"/>
            <a:ext cx="11990307" cy="1980000"/>
          </a:xfrm>
          <a:prstGeom prst="rect">
            <a:avLst/>
          </a:prstGeom>
          <a:noFill/>
          <a:ln w="28575">
            <a:solidFill>
              <a:srgbClr val="FF0000"/>
            </a:solidFill>
          </a:ln>
        </p:spPr>
        <p:txBody>
          <a:bodyPr wrap="square" rtlCol="0">
            <a:spAutoFit/>
          </a:bodyPr>
          <a:lstStyle/>
          <a:p>
            <a:endParaRPr lang="en-US" altLang="ja-JP" sz="1200" b="1" dirty="0">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7479192" y="1738101"/>
            <a:ext cx="4417256" cy="1461939"/>
          </a:xfrm>
          <a:prstGeom prst="rect">
            <a:avLst/>
          </a:prstGeom>
          <a:solidFill>
            <a:schemeClr val="accent1">
              <a:lumMod val="60000"/>
              <a:lumOff val="40000"/>
            </a:schemeClr>
          </a:solidFill>
          <a:ln w="12700">
            <a:solidFill>
              <a:schemeClr val="accent1">
                <a:lumMod val="50000"/>
              </a:schemeClr>
            </a:solidFill>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４．新技術をフル活用する環境づくり</a:t>
            </a:r>
            <a:endParaRPr lang="en-US" altLang="ja-JP" sz="12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⑦新技術やデータに基づく営農手法について相談窓口が開設</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⑧新技術を</a:t>
            </a:r>
            <a:r>
              <a:rPr lang="ja-JP" altLang="en-US" sz="1100" dirty="0" smtClean="0">
                <a:latin typeface="メイリオ" panose="020B0604030504040204" pitchFamily="50" charset="-128"/>
                <a:ea typeface="メイリオ" panose="020B0604030504040204" pitchFamily="50" charset="-128"/>
              </a:rPr>
              <a:t>取り入れた持続的な</a:t>
            </a:r>
            <a:r>
              <a:rPr lang="ja-JP" altLang="en-US" sz="1100" dirty="0">
                <a:latin typeface="メイリオ" panose="020B0604030504040204" pitchFamily="50" charset="-128"/>
                <a:ea typeface="メイリオ" panose="020B0604030504040204" pitchFamily="50" charset="-128"/>
              </a:rPr>
              <a:t>生産体制への転換が加速化　等</a:t>
            </a:r>
            <a:endParaRPr lang="en-US" altLang="ja-JP" sz="1100"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５．新技術の新たな導入システムの創出等による低コスト化に</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向けた環境づくり</a:t>
            </a:r>
            <a:endParaRPr lang="en-US" altLang="ja-JP" sz="11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⑨</a:t>
            </a:r>
            <a:r>
              <a:rPr lang="en-US" altLang="ja-JP" sz="1100" dirty="0">
                <a:latin typeface="メイリオ" panose="020B0604030504040204" pitchFamily="50" charset="-128"/>
                <a:ea typeface="メイリオ" panose="020B0604030504040204" pitchFamily="50" charset="-128"/>
              </a:rPr>
              <a:t>ICT</a:t>
            </a:r>
            <a:r>
              <a:rPr lang="ja-JP" altLang="en-US" sz="1100" dirty="0">
                <a:latin typeface="メイリオ" panose="020B0604030504040204" pitchFamily="50" charset="-128"/>
                <a:ea typeface="メイリオ" panose="020B0604030504040204" pitchFamily="50" charset="-128"/>
              </a:rPr>
              <a:t>ベンダー等の農業分野への参入促進、農機の</a:t>
            </a:r>
            <a:r>
              <a:rPr lang="ja-JP" altLang="en-US" sz="1100" dirty="0" smtClean="0">
                <a:latin typeface="メイリオ" panose="020B0604030504040204" pitchFamily="50" charset="-128"/>
                <a:ea typeface="メイリオ" panose="020B0604030504040204" pitchFamily="50" charset="-128"/>
              </a:rPr>
              <a:t>シェア</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リング</a:t>
            </a:r>
            <a:r>
              <a:rPr lang="ja-JP" altLang="en-US" sz="1100" dirty="0">
                <a:latin typeface="メイリオ" panose="020B0604030504040204" pitchFamily="50" charset="-128"/>
                <a:ea typeface="メイリオ" panose="020B0604030504040204" pitchFamily="50" charset="-128"/>
              </a:rPr>
              <a:t>・共同利用等により新技術を低コスト化</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⑩新技術の利用機会を拡大して、技術の普及を促進　等</a:t>
            </a:r>
            <a:endParaRPr lang="en-US" altLang="ja-JP" sz="11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39401" y="1726583"/>
            <a:ext cx="3884655" cy="1440000"/>
          </a:xfrm>
          <a:prstGeom prst="rect">
            <a:avLst/>
          </a:prstGeom>
          <a:solidFill>
            <a:schemeClr val="accent2">
              <a:lumMod val="40000"/>
              <a:lumOff val="60000"/>
            </a:schemeClr>
          </a:solidFill>
          <a:ln w="12700">
            <a:solidFill>
              <a:schemeClr val="accent2"/>
            </a:solidFill>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１．就農前</a:t>
            </a:r>
            <a:r>
              <a:rPr lang="ja-JP" altLang="en-US" sz="1200" b="1" dirty="0" smtClean="0">
                <a:latin typeface="メイリオ" panose="020B0604030504040204" pitchFamily="50" charset="-128"/>
                <a:ea typeface="メイリオ" panose="020B0604030504040204" pitchFamily="50" charset="-128"/>
              </a:rPr>
              <a:t>から学べる</a:t>
            </a:r>
            <a:r>
              <a:rPr lang="ja-JP" altLang="en-US" sz="1200" b="1" dirty="0">
                <a:latin typeface="メイリオ" panose="020B0604030504040204" pitchFamily="50" charset="-128"/>
                <a:ea typeface="メイリオ" panose="020B0604030504040204" pitchFamily="50" charset="-128"/>
              </a:rPr>
              <a:t>環境づくり</a:t>
            </a:r>
            <a:endParaRPr lang="en-US" altLang="ja-JP" sz="12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①農業大学校生・農業高校生のうち</a:t>
            </a:r>
            <a:r>
              <a:rPr lang="ja-JP" altLang="en-US" sz="1100" dirty="0" smtClean="0">
                <a:latin typeface="メイリオ" panose="020B0604030504040204" pitchFamily="50" charset="-128"/>
                <a:ea typeface="メイリオ" panose="020B0604030504040204" pitchFamily="50" charset="-128"/>
              </a:rPr>
              <a:t>から新技術</a:t>
            </a:r>
            <a:r>
              <a:rPr lang="ja-JP" altLang="en-US" sz="1100" dirty="0">
                <a:latin typeface="メイリオ" panose="020B0604030504040204" pitchFamily="50" charset="-128"/>
                <a:ea typeface="メイリオ"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rPr>
              <a:t>関する</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授業</a:t>
            </a:r>
            <a:r>
              <a:rPr lang="ja-JP" altLang="en-US" sz="1100" dirty="0">
                <a:latin typeface="メイリオ" panose="020B0604030504040204" pitchFamily="50" charset="-128"/>
                <a:ea typeface="メイリオ" panose="020B0604030504040204" pitchFamily="50" charset="-128"/>
              </a:rPr>
              <a:t>を受講　等</a:t>
            </a:r>
            <a:endParaRPr lang="en-US" altLang="ja-JP" sz="1100"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２．知りたい・学びたいときにすぐに最新</a:t>
            </a:r>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　　情報を入手できる環境づくり</a:t>
            </a:r>
            <a:endParaRPr lang="en-US" altLang="ja-JP" sz="12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②現場にいながら新技術に関する情報を入手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③</a:t>
            </a:r>
            <a:r>
              <a:rPr lang="en-US" altLang="ja-JP" sz="1100" dirty="0">
                <a:latin typeface="メイリオ" panose="020B0604030504040204" pitchFamily="50" charset="-128"/>
                <a:ea typeface="メイリオ" panose="020B0604030504040204" pitchFamily="50" charset="-128"/>
              </a:rPr>
              <a:t>ICT</a:t>
            </a:r>
            <a:r>
              <a:rPr lang="ja-JP" altLang="en-US" sz="1100" dirty="0">
                <a:latin typeface="メイリオ" panose="020B0604030504040204" pitchFamily="50" charset="-128"/>
                <a:ea typeface="メイリオ" panose="020B0604030504040204" pitchFamily="50" charset="-128"/>
              </a:rPr>
              <a:t>ベンダー等と直接交流する機会を拡大</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④営農しながらリカレント教育を受講</a:t>
            </a:r>
          </a:p>
        </p:txBody>
      </p:sp>
      <p:sp>
        <p:nvSpPr>
          <p:cNvPr id="14" name="テキスト ボックス 13"/>
          <p:cNvSpPr txBox="1"/>
          <p:nvPr/>
        </p:nvSpPr>
        <p:spPr>
          <a:xfrm>
            <a:off x="4082054" y="1742784"/>
            <a:ext cx="3348000" cy="1440000"/>
          </a:xfrm>
          <a:prstGeom prst="rect">
            <a:avLst/>
          </a:prstGeom>
          <a:solidFill>
            <a:schemeClr val="accent6">
              <a:lumMod val="60000"/>
              <a:lumOff val="40000"/>
            </a:schemeClr>
          </a:solidFill>
          <a:ln w="12700">
            <a:solidFill>
              <a:schemeClr val="accent6">
                <a:lumMod val="50000"/>
              </a:schemeClr>
            </a:solidFill>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３．自分に合った新技術がすぐ</a:t>
            </a:r>
            <a:r>
              <a:rPr lang="ja-JP" altLang="en-US" sz="1200" b="1" dirty="0" smtClean="0">
                <a:latin typeface="メイリオ" panose="020B0604030504040204" pitchFamily="50" charset="-128"/>
                <a:ea typeface="メイリオ" panose="020B0604030504040204" pitchFamily="50" charset="-128"/>
              </a:rPr>
              <a:t>に分かる</a:t>
            </a:r>
            <a:endParaRPr lang="en-US" altLang="ja-JP" sz="12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環境づくり</a:t>
            </a:r>
            <a:endParaRPr lang="en-US" altLang="ja-JP" sz="12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⑤スマート農業実証</a:t>
            </a:r>
            <a:r>
              <a:rPr lang="ja-JP" altLang="en-US" sz="1100" dirty="0" err="1">
                <a:latin typeface="メイリオ" panose="020B0604030504040204" pitchFamily="50" charset="-128"/>
                <a:ea typeface="メイリオ" panose="020B0604030504040204" pitchFamily="50" charset="-128"/>
              </a:rPr>
              <a:t>ほ</a:t>
            </a:r>
            <a:r>
              <a:rPr lang="ja-JP" altLang="en-US" sz="1100" dirty="0">
                <a:latin typeface="メイリオ" panose="020B0604030504040204" pitchFamily="50" charset="-128"/>
                <a:ea typeface="メイリオ" panose="020B0604030504040204" pitchFamily="50" charset="-128"/>
              </a:rPr>
              <a:t>場で実際</a:t>
            </a:r>
            <a:r>
              <a:rPr lang="ja-JP" altLang="en-US" sz="1100" dirty="0" smtClean="0">
                <a:latin typeface="メイリオ" panose="020B0604030504040204" pitchFamily="50" charset="-128"/>
                <a:ea typeface="メイリオ" panose="020B0604030504040204" pitchFamily="50" charset="-128"/>
              </a:rPr>
              <a:t>に稼働する</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新技術</a:t>
            </a:r>
            <a:r>
              <a:rPr lang="ja-JP" altLang="en-US" sz="1100" dirty="0">
                <a:latin typeface="メイリオ" panose="020B0604030504040204" pitchFamily="50" charset="-128"/>
                <a:ea typeface="メイリオ" panose="020B0604030504040204" pitchFamily="50" charset="-128"/>
              </a:rPr>
              <a:t>を体験</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⑥新技術を取り入れた新たな</a:t>
            </a:r>
            <a:r>
              <a:rPr lang="ja-JP" altLang="en-US" sz="1100" dirty="0" smtClean="0">
                <a:latin typeface="メイリオ" panose="020B0604030504040204" pitchFamily="50" charset="-128"/>
                <a:ea typeface="メイリオ" panose="020B0604030504040204" pitchFamily="50" charset="-128"/>
              </a:rPr>
              <a:t>営農体系</a:t>
            </a:r>
            <a:r>
              <a:rPr lang="ja-JP" altLang="en-US" sz="1100" dirty="0">
                <a:latin typeface="メイリオ" panose="020B0604030504040204" pitchFamily="50" charset="-128"/>
                <a:ea typeface="メイリオ" panose="020B0604030504040204" pitchFamily="50" charset="-128"/>
              </a:rPr>
              <a:t>について</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ICT</a:t>
            </a:r>
            <a:r>
              <a:rPr lang="ja-JP" altLang="en-US" sz="1100" dirty="0">
                <a:latin typeface="メイリオ" panose="020B0604030504040204" pitchFamily="50" charset="-128"/>
                <a:ea typeface="メイリオ" panose="020B0604030504040204" pitchFamily="50" charset="-128"/>
              </a:rPr>
              <a:t>ベンダー</a:t>
            </a:r>
            <a:r>
              <a:rPr lang="ja-JP" altLang="en-US" sz="1100" dirty="0" smtClean="0">
                <a:latin typeface="メイリオ" panose="020B0604030504040204" pitchFamily="50" charset="-128"/>
                <a:ea typeface="メイリオ" panose="020B0604030504040204" pitchFamily="50" charset="-128"/>
              </a:rPr>
              <a:t>等と</a:t>
            </a:r>
            <a:r>
              <a:rPr lang="ja-JP" altLang="en-US" sz="1100" dirty="0">
                <a:latin typeface="メイリオ" panose="020B0604030504040204" pitchFamily="50" charset="-128"/>
                <a:ea typeface="メイリオ" panose="020B0604030504040204" pitchFamily="50" charset="-128"/>
              </a:rPr>
              <a:t>一緒に検証・</a:t>
            </a:r>
            <a:r>
              <a:rPr lang="ja-JP" altLang="en-US" sz="1100" dirty="0" smtClean="0">
                <a:latin typeface="メイリオ" panose="020B0604030504040204" pitchFamily="50" charset="-128"/>
                <a:ea typeface="メイリオ" panose="020B0604030504040204" pitchFamily="50" charset="-128"/>
              </a:rPr>
              <a:t>構築</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45185535"/>
              </p:ext>
            </p:extLst>
          </p:nvPr>
        </p:nvGraphicFramePr>
        <p:xfrm>
          <a:off x="53170" y="3544937"/>
          <a:ext cx="11961705" cy="3280388"/>
        </p:xfrm>
        <a:graphic>
          <a:graphicData uri="http://schemas.openxmlformats.org/drawingml/2006/table">
            <a:tbl>
              <a:tblPr firstRow="1" bandRow="1">
                <a:tableStyleId>{8799B23B-EC83-4686-B30A-512413B5E67A}</a:tableStyleId>
              </a:tblPr>
              <a:tblGrid>
                <a:gridCol w="884959">
                  <a:extLst>
                    <a:ext uri="{9D8B030D-6E8A-4147-A177-3AD203B41FA5}">
                      <a16:colId xmlns:a16="http://schemas.microsoft.com/office/drawing/2014/main" val="963677909"/>
                    </a:ext>
                  </a:extLst>
                </a:gridCol>
                <a:gridCol w="939800">
                  <a:extLst>
                    <a:ext uri="{9D8B030D-6E8A-4147-A177-3AD203B41FA5}">
                      <a16:colId xmlns:a16="http://schemas.microsoft.com/office/drawing/2014/main" val="4183372237"/>
                    </a:ext>
                  </a:extLst>
                </a:gridCol>
                <a:gridCol w="1016000">
                  <a:extLst>
                    <a:ext uri="{9D8B030D-6E8A-4147-A177-3AD203B41FA5}">
                      <a16:colId xmlns:a16="http://schemas.microsoft.com/office/drawing/2014/main" val="2700194772"/>
                    </a:ext>
                  </a:extLst>
                </a:gridCol>
                <a:gridCol w="1003300">
                  <a:extLst>
                    <a:ext uri="{9D8B030D-6E8A-4147-A177-3AD203B41FA5}">
                      <a16:colId xmlns:a16="http://schemas.microsoft.com/office/drawing/2014/main" val="1104218472"/>
                    </a:ext>
                  </a:extLst>
                </a:gridCol>
                <a:gridCol w="977900">
                  <a:extLst>
                    <a:ext uri="{9D8B030D-6E8A-4147-A177-3AD203B41FA5}">
                      <a16:colId xmlns:a16="http://schemas.microsoft.com/office/drawing/2014/main" val="1934498833"/>
                    </a:ext>
                  </a:extLst>
                </a:gridCol>
                <a:gridCol w="977900">
                  <a:extLst>
                    <a:ext uri="{9D8B030D-6E8A-4147-A177-3AD203B41FA5}">
                      <a16:colId xmlns:a16="http://schemas.microsoft.com/office/drawing/2014/main" val="1434593041"/>
                    </a:ext>
                  </a:extLst>
                </a:gridCol>
                <a:gridCol w="1003300">
                  <a:extLst>
                    <a:ext uri="{9D8B030D-6E8A-4147-A177-3AD203B41FA5}">
                      <a16:colId xmlns:a16="http://schemas.microsoft.com/office/drawing/2014/main" val="3013169166"/>
                    </a:ext>
                  </a:extLst>
                </a:gridCol>
                <a:gridCol w="3492500">
                  <a:extLst>
                    <a:ext uri="{9D8B030D-6E8A-4147-A177-3AD203B41FA5}">
                      <a16:colId xmlns:a16="http://schemas.microsoft.com/office/drawing/2014/main" val="2052870385"/>
                    </a:ext>
                  </a:extLst>
                </a:gridCol>
                <a:gridCol w="1666046">
                  <a:extLst>
                    <a:ext uri="{9D8B030D-6E8A-4147-A177-3AD203B41FA5}">
                      <a16:colId xmlns:a16="http://schemas.microsoft.com/office/drawing/2014/main" val="300900691"/>
                    </a:ext>
                  </a:extLst>
                </a:gridCol>
              </a:tblGrid>
              <a:tr h="287173">
                <a:tc>
                  <a:txBody>
                    <a:bodyPr/>
                    <a:lstStyle/>
                    <a:p>
                      <a:pPr algn="ctr"/>
                      <a:r>
                        <a:rPr kumimoji="1" lang="en-US" altLang="ja-JP" sz="1200" dirty="0" smtClean="0">
                          <a:latin typeface="メイリオ" panose="020B0604030504040204" pitchFamily="50" charset="-128"/>
                          <a:ea typeface="メイリオ" panose="020B0604030504040204" pitchFamily="50" charset="-128"/>
                        </a:rPr>
                        <a:t>H28</a:t>
                      </a:r>
                      <a:endParaRPr kumimoji="1" lang="ja-JP" altLang="en-US" sz="1200" dirty="0">
                        <a:latin typeface="メイリオ" panose="020B0604030504040204" pitchFamily="50" charset="-128"/>
                        <a:ea typeface="メイリオ" panose="020B0604030504040204" pitchFamily="50" charset="-128"/>
                      </a:endParaRPr>
                    </a:p>
                  </a:txBody>
                  <a:tcPr>
                    <a:lnL w="12700" cmpd="sng">
                      <a:noFill/>
                    </a:lnL>
                    <a:lnT w="12700" cmpd="sng">
                      <a:noFill/>
                    </a:lnT>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H29</a:t>
                      </a:r>
                      <a:endParaRPr kumimoji="1" lang="ja-JP" altLang="en-US" sz="1200" dirty="0">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H30</a:t>
                      </a:r>
                      <a:endParaRPr kumimoji="1" lang="ja-JP" altLang="en-US" sz="1200" dirty="0">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R1</a:t>
                      </a:r>
                      <a:endParaRPr kumimoji="1" lang="ja-JP" altLang="en-US" sz="1200" dirty="0">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en-US" altLang="ja-JP" sz="1400" dirty="0" smtClean="0">
                          <a:solidFill>
                            <a:srgbClr val="FF0000"/>
                          </a:solidFill>
                          <a:latin typeface="メイリオ" panose="020B0604030504040204" pitchFamily="50" charset="-128"/>
                          <a:ea typeface="メイリオ" panose="020B0604030504040204" pitchFamily="50" charset="-128"/>
                        </a:rPr>
                        <a:t>R2</a:t>
                      </a:r>
                      <a:endParaRPr kumimoji="1" lang="ja-JP" altLang="en-US" sz="1400" dirty="0">
                        <a:solidFill>
                          <a:srgbClr val="FF0000"/>
                        </a:solidFill>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R3</a:t>
                      </a:r>
                      <a:endParaRPr kumimoji="1" lang="ja-JP" altLang="en-US" sz="1200" dirty="0">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R4</a:t>
                      </a:r>
                      <a:endParaRPr kumimoji="1" lang="ja-JP" altLang="en-US" sz="1200" dirty="0">
                        <a:latin typeface="メイリオ" panose="020B0604030504040204" pitchFamily="50" charset="-128"/>
                        <a:ea typeface="メイリオ" panose="020B0604030504040204" pitchFamily="50" charset="-128"/>
                      </a:endParaRPr>
                    </a:p>
                  </a:txBody>
                  <a:tcPr>
                    <a:lnT w="12700" cmpd="sng">
                      <a:noFill/>
                    </a:lnT>
                  </a:tcPr>
                </a:tc>
                <a:tc>
                  <a:txBody>
                    <a:bodyPr/>
                    <a:lstStyle/>
                    <a:p>
                      <a:pPr algn="ctr"/>
                      <a:r>
                        <a:rPr kumimoji="1" lang="ja-JP" altLang="en-US" sz="1200" dirty="0" smtClean="0">
                          <a:latin typeface="メイリオ" panose="020B0604030504040204" pitchFamily="50" charset="-128"/>
                          <a:ea typeface="メイリオ" panose="020B0604030504040204" pitchFamily="50" charset="-128"/>
                        </a:rPr>
                        <a:t>主な取組内容</a:t>
                      </a:r>
                      <a:endParaRPr kumimoji="1" lang="ja-JP" altLang="en-US" sz="1200" dirty="0">
                        <a:latin typeface="メイリオ" panose="020B0604030504040204" pitchFamily="50" charset="-128"/>
                        <a:ea typeface="メイリオ" panose="020B0604030504040204" pitchFamily="50" charset="-128"/>
                      </a:endParaRPr>
                    </a:p>
                  </a:txBody>
                  <a:tcPr>
                    <a:lnR w="12700" cap="flat" cmpd="sng" algn="ctr">
                      <a:solidFill>
                        <a:schemeClr val="bg1">
                          <a:lumMod val="65000"/>
                        </a:schemeClr>
                      </a:solidFill>
                      <a:prstDash val="solid"/>
                      <a:round/>
                      <a:headEnd type="none" w="med" len="med"/>
                      <a:tailEnd type="none" w="med" len="med"/>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R2</a:t>
                      </a:r>
                      <a:r>
                        <a:rPr kumimoji="1" lang="ja-JP" altLang="en-US" sz="1200" dirty="0" smtClean="0">
                          <a:latin typeface="メイリオ" panose="020B0604030504040204" pitchFamily="50" charset="-128"/>
                          <a:ea typeface="メイリオ" panose="020B0604030504040204" pitchFamily="50" charset="-128"/>
                        </a:rPr>
                        <a:t>決定額（千円）</a:t>
                      </a:r>
                    </a:p>
                  </a:txBody>
                  <a:tcPr>
                    <a:lnL w="12700" cap="flat" cmpd="sng" algn="ctr">
                      <a:solidFill>
                        <a:schemeClr val="bg1">
                          <a:lumMod val="65000"/>
                        </a:schemeClr>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058719962"/>
                  </a:ext>
                </a:extLst>
              </a:tr>
              <a:tr h="2975588">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L w="12700" cmpd="sng">
                      <a:noFill/>
                    </a:lnL>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B w="12700" cmpd="sng">
                      <a:noFill/>
                    </a:lnB>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lnR w="12700" cap="flat" cmpd="sng" algn="ctr">
                      <a:solidFill>
                        <a:schemeClr val="bg1">
                          <a:lumMod val="65000"/>
                        </a:schemeClr>
                      </a:solidFill>
                      <a:prstDash val="solid"/>
                      <a:round/>
                      <a:headEnd type="none" w="med" len="med"/>
                      <a:tailEnd type="none" w="med" len="med"/>
                    </a:lnR>
                    <a:lnB w="12700" cmpd="sng">
                      <a:noFill/>
                    </a:lnB>
                  </a:tcPr>
                </a:tc>
                <a:tc>
                  <a:txBody>
                    <a:bodyPr/>
                    <a:lstStyle/>
                    <a:p>
                      <a:endParaRPr kumimoji="1"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mpd="sng">
                      <a:noFill/>
                    </a:lnR>
                    <a:lnB w="12700" cmpd="sng">
                      <a:noFill/>
                    </a:lnB>
                  </a:tcPr>
                </a:tc>
                <a:extLst>
                  <a:ext uri="{0D108BD9-81ED-4DB2-BD59-A6C34878D82A}">
                    <a16:rowId xmlns:a16="http://schemas.microsoft.com/office/drawing/2014/main" val="1667780786"/>
                  </a:ext>
                </a:extLst>
              </a:tr>
            </a:tbl>
          </a:graphicData>
        </a:graphic>
      </p:graphicFrame>
      <p:sp>
        <p:nvSpPr>
          <p:cNvPr id="33" name="ホームベース 32"/>
          <p:cNvSpPr/>
          <p:nvPr/>
        </p:nvSpPr>
        <p:spPr>
          <a:xfrm>
            <a:off x="2953783" y="3862217"/>
            <a:ext cx="1923017" cy="196891"/>
          </a:xfrm>
          <a:prstGeom prst="homePlate">
            <a:avLst/>
          </a:prstGeom>
          <a:solidFill>
            <a:schemeClr val="accent6">
              <a:lumMod val="60000"/>
              <a:lumOff val="40000"/>
            </a:schemeClr>
          </a:solidFill>
          <a:ln w="12700">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4" name="ホームベース 33"/>
          <p:cNvSpPr/>
          <p:nvPr/>
        </p:nvSpPr>
        <p:spPr>
          <a:xfrm>
            <a:off x="139402" y="4948557"/>
            <a:ext cx="6705898" cy="542562"/>
          </a:xfrm>
          <a:prstGeom prst="homePlate">
            <a:avLst/>
          </a:prstGeom>
          <a:solidFill>
            <a:schemeClr val="accent2">
              <a:lumMod val="40000"/>
              <a:lumOff val="60000"/>
            </a:schemeClr>
          </a:solidFill>
          <a:ln w="12700" cmpd="sng">
            <a:solidFill>
              <a:schemeClr val="accent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担い手等の育成</a:t>
            </a:r>
            <a:endParaRPr lang="en-US" altLang="ja-JP" sz="1100" dirty="0" smtClean="0">
              <a:solidFill>
                <a:schemeClr val="tx1"/>
              </a:solidFill>
              <a:latin typeface="メイリオ" panose="020B0604030504040204" pitchFamily="50" charset="-128"/>
              <a:ea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rPr>
              <a:t>　　　　①高校生</a:t>
            </a:r>
            <a:r>
              <a:rPr lang="ja-JP" altLang="en-US" sz="1100" dirty="0">
                <a:solidFill>
                  <a:schemeClr val="tx1"/>
                </a:solidFill>
                <a:latin typeface="メイリオ" panose="020B0604030504040204" pitchFamily="50" charset="-128"/>
                <a:ea typeface="メイリオ" panose="020B0604030504040204" pitchFamily="50" charset="-128"/>
              </a:rPr>
              <a:t>スマート農業実践</a:t>
            </a:r>
            <a:r>
              <a:rPr lang="ja-JP" altLang="en-US" sz="1100" dirty="0" smtClean="0">
                <a:solidFill>
                  <a:schemeClr val="tx1"/>
                </a:solidFill>
                <a:latin typeface="メイリオ" panose="020B0604030504040204" pitchFamily="50" charset="-128"/>
                <a:ea typeface="メイリオ" panose="020B0604030504040204" pitchFamily="50" charset="-128"/>
              </a:rPr>
              <a:t>講座　</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rPr>
              <a:t>　　　　①農業</a:t>
            </a:r>
            <a:r>
              <a:rPr lang="ja-JP" altLang="en-US" sz="1100" dirty="0">
                <a:solidFill>
                  <a:schemeClr val="tx1"/>
                </a:solidFill>
                <a:latin typeface="メイリオ" panose="020B0604030504040204" pitchFamily="50" charset="-128"/>
                <a:ea typeface="メイリオ" panose="020B0604030504040204" pitchFamily="50" charset="-128"/>
              </a:rPr>
              <a:t>大学校の研修教育の機能</a:t>
            </a:r>
            <a:r>
              <a:rPr lang="ja-JP" altLang="en-US" sz="1100" dirty="0" smtClean="0">
                <a:solidFill>
                  <a:schemeClr val="tx1"/>
                </a:solidFill>
                <a:latin typeface="メイリオ" panose="020B0604030504040204" pitchFamily="50" charset="-128"/>
                <a:ea typeface="メイリオ" panose="020B0604030504040204" pitchFamily="50" charset="-128"/>
              </a:rPr>
              <a:t>強化（農業経営課）</a:t>
            </a:r>
            <a:endParaRPr lang="en-US" altLang="ja-JP" sz="1100" dirty="0" smtClean="0">
              <a:solidFill>
                <a:schemeClr val="tx1"/>
              </a:solidFill>
              <a:latin typeface="メイリオ" panose="020B0604030504040204" pitchFamily="50" charset="-128"/>
              <a:ea typeface="メイリオ" panose="020B0604030504040204" pitchFamily="50" charset="-128"/>
            </a:endParaRPr>
          </a:p>
        </p:txBody>
      </p:sp>
      <p:sp>
        <p:nvSpPr>
          <p:cNvPr id="36" name="ホームベース 35"/>
          <p:cNvSpPr/>
          <p:nvPr/>
        </p:nvSpPr>
        <p:spPr>
          <a:xfrm>
            <a:off x="139402" y="4562768"/>
            <a:ext cx="6705898" cy="343384"/>
          </a:xfrm>
          <a:prstGeom prst="homePlate">
            <a:avLst/>
          </a:prstGeom>
          <a:solidFill>
            <a:schemeClr val="accent2">
              <a:lumMod val="40000"/>
              <a:lumOff val="60000"/>
            </a:schemeClr>
          </a:solidFill>
          <a:ln w="12700" cmpd="sng">
            <a:solidFill>
              <a:schemeClr val="accent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⑦地域指導者の育成</a:t>
            </a:r>
            <a:r>
              <a:rPr lang="ja-JP" altLang="en-US" sz="1100" dirty="0">
                <a:solidFill>
                  <a:schemeClr val="tx1"/>
                </a:solidFill>
                <a:latin typeface="メイリオ" panose="020B0604030504040204" pitchFamily="50" charset="-128"/>
                <a:ea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rPr>
              <a:t>ICT</a:t>
            </a:r>
            <a:r>
              <a:rPr lang="ja-JP" altLang="en-US" sz="1100" dirty="0">
                <a:solidFill>
                  <a:schemeClr val="tx1"/>
                </a:solidFill>
                <a:latin typeface="メイリオ" panose="020B0604030504040204" pitchFamily="50" charset="-128"/>
                <a:ea typeface="メイリオ" panose="020B0604030504040204" pitchFamily="50" charset="-128"/>
              </a:rPr>
              <a:t>農作業機実践研修</a:t>
            </a:r>
            <a:r>
              <a:rPr lang="ja-JP" altLang="en-US" sz="1100" dirty="0" smtClean="0">
                <a:solidFill>
                  <a:schemeClr val="tx1"/>
                </a:solidFill>
                <a:latin typeface="メイリオ" panose="020B0604030504040204" pitchFamily="50" charset="-128"/>
                <a:ea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対象：市町村、農協</a:t>
            </a:r>
            <a:r>
              <a:rPr lang="ja-JP" altLang="en-US" sz="1100" dirty="0" smtClean="0">
                <a:solidFill>
                  <a:schemeClr val="tx1"/>
                </a:solidFill>
                <a:latin typeface="メイリオ" panose="020B0604030504040204" pitchFamily="50" charset="-128"/>
                <a:ea typeface="メイリオ" panose="020B0604030504040204" pitchFamily="50" charset="-128"/>
              </a:rPr>
              <a:t>等</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51638" y="3289042"/>
            <a:ext cx="3402763" cy="307777"/>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&lt;</a:t>
            </a:r>
            <a:r>
              <a:rPr lang="ja-JP" altLang="en-US" sz="1400" b="1" dirty="0">
                <a:latin typeface="メイリオ" panose="020B0604030504040204" pitchFamily="50" charset="-128"/>
                <a:ea typeface="メイリオ" panose="020B0604030504040204" pitchFamily="50" charset="-128"/>
              </a:rPr>
              <a:t>これまでの取組と今後の取組計画</a:t>
            </a:r>
            <a:r>
              <a:rPr lang="en-US" altLang="ja-JP" sz="1400" b="1" dirty="0">
                <a:latin typeface="メイリオ" panose="020B0604030504040204" pitchFamily="50" charset="-128"/>
                <a:ea typeface="メイリオ" panose="020B0604030504040204" pitchFamily="50" charset="-128"/>
              </a:rPr>
              <a:t>&gt;</a:t>
            </a:r>
            <a:endParaRPr lang="ja-JP" altLang="en-US" sz="1400" b="1" dirty="0">
              <a:latin typeface="メイリオ" panose="020B0604030504040204" pitchFamily="50" charset="-128"/>
              <a:ea typeface="メイリオ" panose="020B0604030504040204" pitchFamily="50" charset="-128"/>
            </a:endParaRPr>
          </a:p>
        </p:txBody>
      </p:sp>
      <p:sp>
        <p:nvSpPr>
          <p:cNvPr id="27" name="ホームベース 26"/>
          <p:cNvSpPr/>
          <p:nvPr/>
        </p:nvSpPr>
        <p:spPr>
          <a:xfrm>
            <a:off x="139402" y="4310691"/>
            <a:ext cx="6705898" cy="210765"/>
          </a:xfrm>
          <a:prstGeom prst="homePlate">
            <a:avLst/>
          </a:prstGeom>
          <a:solidFill>
            <a:schemeClr val="accent2">
              <a:lumMod val="40000"/>
              <a:lumOff val="60000"/>
            </a:schemeClr>
          </a:solidFill>
          <a:ln w="12700" cmpd="sng">
            <a:solidFill>
              <a:schemeClr val="accent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②、③情報</a:t>
            </a:r>
            <a:r>
              <a:rPr lang="ja-JP" altLang="en-US" sz="1100" dirty="0">
                <a:solidFill>
                  <a:schemeClr val="tx1"/>
                </a:solidFill>
                <a:latin typeface="メイリオ" panose="020B0604030504040204" pitchFamily="50" charset="-128"/>
                <a:ea typeface="メイリオ" panose="020B0604030504040204" pitchFamily="50" charset="-128"/>
              </a:rPr>
              <a:t>発信［スマート農業推進協議体</a:t>
            </a:r>
            <a:r>
              <a:rPr lang="ja-JP" altLang="en-US" sz="1100" dirty="0" smtClean="0">
                <a:solidFill>
                  <a:schemeClr val="tx1"/>
                </a:solidFill>
                <a:latin typeface="メイリオ" panose="020B0604030504040204" pitchFamily="50" charset="-128"/>
                <a:ea typeface="メイリオ" panose="020B0604030504040204" pitchFamily="50" charset="-128"/>
              </a:rPr>
              <a:t>、シンポジウム・地域検討会</a:t>
            </a:r>
            <a:r>
              <a:rPr lang="ja-JP" altLang="en-US" sz="1100" dirty="0">
                <a:solidFill>
                  <a:schemeClr val="tx1"/>
                </a:solidFill>
                <a:latin typeface="メイリオ" panose="020B0604030504040204" pitchFamily="50" charset="-128"/>
                <a:ea typeface="メイリオ" panose="020B0604030504040204" pitchFamily="50" charset="-128"/>
              </a:rPr>
              <a:t>　等］</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8" name="ホームベース 37"/>
          <p:cNvSpPr/>
          <p:nvPr/>
        </p:nvSpPr>
        <p:spPr>
          <a:xfrm>
            <a:off x="2938887" y="5595689"/>
            <a:ext cx="1937913" cy="404156"/>
          </a:xfrm>
          <a:prstGeom prst="homePlate">
            <a:avLst/>
          </a:prstGeom>
          <a:solidFill>
            <a:schemeClr val="accent6">
              <a:lumMod val="60000"/>
              <a:lumOff val="40000"/>
            </a:schemeClr>
          </a:solidFill>
          <a:ln w="12700" cmpd="sng">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先端技術</a:t>
            </a:r>
            <a:endParaRPr lang="en-US" altLang="ja-JP" sz="1100" dirty="0" smtClean="0">
              <a:solidFill>
                <a:schemeClr val="tx1"/>
              </a:solidFill>
              <a:latin typeface="メイリオ" panose="020B0604030504040204" pitchFamily="50" charset="-128"/>
              <a:ea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rPr>
              <a:t>　　　　事例調査</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6" name="ホームベース 45"/>
          <p:cNvSpPr/>
          <p:nvPr/>
        </p:nvSpPr>
        <p:spPr>
          <a:xfrm>
            <a:off x="2936088" y="6019127"/>
            <a:ext cx="1927649" cy="218673"/>
          </a:xfrm>
          <a:prstGeom prst="homePlate">
            <a:avLst/>
          </a:prstGeom>
          <a:solidFill>
            <a:schemeClr val="accent6">
              <a:lumMod val="60000"/>
              <a:lumOff val="40000"/>
            </a:schemeClr>
          </a:solidFill>
          <a:ln w="12700" cmpd="sng">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8" name="ホームベース 47"/>
          <p:cNvSpPr/>
          <p:nvPr/>
        </p:nvSpPr>
        <p:spPr>
          <a:xfrm>
            <a:off x="139403" y="6606642"/>
            <a:ext cx="6858298" cy="225957"/>
          </a:xfrm>
          <a:prstGeom prst="homePlate">
            <a:avLst/>
          </a:prstGeom>
          <a:solidFill>
            <a:schemeClr val="accent1">
              <a:lumMod val="60000"/>
              <a:lumOff val="40000"/>
            </a:schemeClr>
          </a:solidFill>
          <a:ln w="12700" cmpd="sng">
            <a:solidFill>
              <a:schemeClr val="accent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tx1"/>
                </a:solidFill>
                <a:latin typeface="メイリオ" panose="020B0604030504040204" pitchFamily="50" charset="-128"/>
                <a:ea typeface="メイリオ" panose="020B0604030504040204" pitchFamily="50" charset="-128"/>
              </a:rPr>
              <a:t>Ⅲ</a:t>
            </a:r>
            <a:r>
              <a:rPr lang="ja-JP" altLang="en-US" sz="1100" dirty="0">
                <a:solidFill>
                  <a:schemeClr val="tx1"/>
                </a:solidFill>
                <a:latin typeface="メイリオ" panose="020B0604030504040204" pitchFamily="50" charset="-128"/>
                <a:ea typeface="メイリオ" panose="020B0604030504040204" pitchFamily="50" charset="-128"/>
              </a:rPr>
              <a:t>　導入支援対策［産地パワーアップ事業、畜産クラスター事業　外］　</a:t>
            </a:r>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国費を効果的に活用</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9" name="ホームベース 48"/>
          <p:cNvSpPr/>
          <p:nvPr/>
        </p:nvSpPr>
        <p:spPr>
          <a:xfrm>
            <a:off x="3955038" y="6331123"/>
            <a:ext cx="2890262" cy="198819"/>
          </a:xfrm>
          <a:prstGeom prst="homePlate">
            <a:avLst/>
          </a:prstGeom>
          <a:solidFill>
            <a:schemeClr val="accent6">
              <a:lumMod val="60000"/>
              <a:lumOff val="40000"/>
            </a:schemeClr>
          </a:solidFill>
          <a:ln w="12700" cmpd="sng">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b="1" dirty="0">
                <a:solidFill>
                  <a:srgbClr val="FF0000"/>
                </a:solidFill>
                <a:latin typeface="メイリオ" panose="020B0604030504040204" pitchFamily="50" charset="-128"/>
                <a:ea typeface="メイリオ" panose="020B0604030504040204" pitchFamily="50" charset="-128"/>
              </a:rPr>
              <a:t>【</a:t>
            </a:r>
            <a:r>
              <a:rPr lang="ja-JP" altLang="en-US" sz="1100" b="1" dirty="0">
                <a:solidFill>
                  <a:srgbClr val="FF0000"/>
                </a:solidFill>
                <a:latin typeface="メイリオ" panose="020B0604030504040204" pitchFamily="50" charset="-128"/>
                <a:ea typeface="メイリオ" panose="020B0604030504040204" pitchFamily="50" charset="-128"/>
              </a:rPr>
              <a:t>新規</a:t>
            </a:r>
            <a:r>
              <a:rPr lang="en-US" altLang="ja-JP" sz="1100" b="1" dirty="0">
                <a:solidFill>
                  <a:srgbClr val="FF0000"/>
                </a:solidFill>
                <a:latin typeface="メイリオ" panose="020B0604030504040204" pitchFamily="50" charset="-128"/>
                <a:ea typeface="メイリオ" panose="020B0604030504040204" pitchFamily="50" charset="-128"/>
              </a:rPr>
              <a:t>】</a:t>
            </a:r>
            <a:r>
              <a:rPr lang="ja-JP" altLang="en-US" sz="1100" b="1" dirty="0">
                <a:solidFill>
                  <a:srgbClr val="FF0000"/>
                </a:solidFill>
                <a:latin typeface="メイリオ" panose="020B0604030504040204" pitchFamily="50" charset="-128"/>
                <a:ea typeface="メイリオ" panose="020B0604030504040204" pitchFamily="50" charset="-128"/>
              </a:rPr>
              <a:t>超高速通信網整備検討会（仮称</a:t>
            </a:r>
            <a:r>
              <a:rPr lang="ja-JP" altLang="en-US" sz="1100" b="1" dirty="0" smtClean="0">
                <a:solidFill>
                  <a:srgbClr val="FF0000"/>
                </a:solidFill>
                <a:latin typeface="メイリオ" panose="020B0604030504040204" pitchFamily="50" charset="-128"/>
                <a:ea typeface="メイリオ" panose="020B0604030504040204" pitchFamily="50" charset="-128"/>
              </a:rPr>
              <a:t>）</a:t>
            </a:r>
            <a:endParaRPr lang="en-US" altLang="ja-JP" sz="1100" b="1" dirty="0" smtClean="0">
              <a:solidFill>
                <a:srgbClr val="FF0000"/>
              </a:solidFill>
              <a:latin typeface="メイリオ" panose="020B0604030504040204" pitchFamily="50" charset="-128"/>
              <a:ea typeface="メイリオ" panose="020B0604030504040204" pitchFamily="50" charset="-128"/>
            </a:endParaRPr>
          </a:p>
        </p:txBody>
      </p:sp>
      <p:sp>
        <p:nvSpPr>
          <p:cNvPr id="52" name="ホームベース 51"/>
          <p:cNvSpPr/>
          <p:nvPr/>
        </p:nvSpPr>
        <p:spPr>
          <a:xfrm>
            <a:off x="2938887" y="4703388"/>
            <a:ext cx="2903113" cy="205228"/>
          </a:xfrm>
          <a:prstGeom prst="homePlate">
            <a:avLst/>
          </a:prstGeom>
          <a:solidFill>
            <a:schemeClr val="accent1">
              <a:lumMod val="60000"/>
              <a:lumOff val="40000"/>
            </a:schemeClr>
          </a:solidFill>
          <a:ln w="12700" cmpd="sng">
            <a:solidFill>
              <a:schemeClr val="accent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継続</a:t>
            </a:r>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⑦普及指導員養成</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4" name="ホームベース 53"/>
          <p:cNvSpPr/>
          <p:nvPr/>
        </p:nvSpPr>
        <p:spPr>
          <a:xfrm>
            <a:off x="1878738" y="5591824"/>
            <a:ext cx="2176377" cy="263117"/>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農産振興課</a:t>
            </a:r>
            <a:r>
              <a:rPr lang="ja-JP" altLang="en-US" sz="1100" dirty="0">
                <a:solidFill>
                  <a:schemeClr val="tx1"/>
                </a:solidFill>
                <a:latin typeface="メイリオ" panose="020B0604030504040204" pitchFamily="50" charset="-128"/>
                <a:ea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566453" y="1108888"/>
            <a:ext cx="9036871" cy="307777"/>
          </a:xfrm>
          <a:prstGeom prst="rect">
            <a:avLst/>
          </a:prstGeom>
          <a:solidFill>
            <a:schemeClr val="bg1"/>
          </a:solid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rPr>
              <a:t>農業新技術の現場実装推進プログラム（</a:t>
            </a:r>
            <a:r>
              <a:rPr lang="en-US" altLang="ja-JP" sz="1400" b="1" dirty="0">
                <a:latin typeface="メイリオ" panose="020B0604030504040204" pitchFamily="50" charset="-128"/>
                <a:ea typeface="メイリオ" panose="020B0604030504040204" pitchFamily="50" charset="-128"/>
              </a:rPr>
              <a:t>2019</a:t>
            </a:r>
            <a:r>
              <a:rPr lang="ja-JP" altLang="en-US" sz="1400" b="1" dirty="0">
                <a:latin typeface="メイリオ" panose="020B0604030504040204" pitchFamily="50" charset="-128"/>
                <a:ea typeface="メイリオ" panose="020B0604030504040204" pitchFamily="50" charset="-128"/>
              </a:rPr>
              <a:t>年</a:t>
            </a:r>
            <a:r>
              <a:rPr lang="en-US" altLang="ja-JP" sz="1400" b="1" dirty="0">
                <a:latin typeface="メイリオ" panose="020B0604030504040204" pitchFamily="50" charset="-128"/>
                <a:ea typeface="メイリオ" panose="020B0604030504040204" pitchFamily="50" charset="-128"/>
              </a:rPr>
              <a:t>6</a:t>
            </a:r>
            <a:r>
              <a:rPr lang="ja-JP" altLang="en-US" sz="1400" b="1" dirty="0">
                <a:latin typeface="メイリオ" panose="020B0604030504040204" pitchFamily="50" charset="-128"/>
                <a:ea typeface="メイリオ" panose="020B0604030504040204" pitchFamily="50" charset="-128"/>
              </a:rPr>
              <a:t>月　農林水産省</a:t>
            </a:r>
            <a:r>
              <a:rPr lang="ja-JP" altLang="en-US" sz="1400" b="1" dirty="0" smtClean="0">
                <a:latin typeface="メイリオ" panose="020B0604030504040204" pitchFamily="50" charset="-128"/>
                <a:ea typeface="メイリオ" panose="020B0604030504040204" pitchFamily="50" charset="-128"/>
              </a:rPr>
              <a:t>）～農業者の取組段階に応じた方策～</a:t>
            </a:r>
            <a:endParaRPr lang="en-US" altLang="ja-JP" sz="1400" b="1" dirty="0">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flipV="1">
            <a:off x="75902" y="1031074"/>
            <a:ext cx="11990307" cy="25400"/>
          </a:xfrm>
          <a:prstGeom prst="line">
            <a:avLst/>
          </a:prstGeom>
          <a:ln w="25400" cmpd="thinThick">
            <a:headEnd type="none"/>
            <a:tailEnd type="none"/>
          </a:ln>
        </p:spPr>
        <p:style>
          <a:lnRef idx="3">
            <a:schemeClr val="accent6"/>
          </a:lnRef>
          <a:fillRef idx="0">
            <a:schemeClr val="accent6"/>
          </a:fillRef>
          <a:effectRef idx="2">
            <a:schemeClr val="accent6"/>
          </a:effectRef>
          <a:fontRef idx="minor">
            <a:schemeClr val="tx1"/>
          </a:fontRef>
        </p:style>
      </p:cxnSp>
      <p:sp>
        <p:nvSpPr>
          <p:cNvPr id="55" name="テキスト ボックス 54"/>
          <p:cNvSpPr txBox="1"/>
          <p:nvPr/>
        </p:nvSpPr>
        <p:spPr>
          <a:xfrm>
            <a:off x="16740" y="17240"/>
            <a:ext cx="5040001"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スマート農業総合</a:t>
            </a:r>
            <a:r>
              <a:rPr lang="ja-JP" altLang="en-US" b="1">
                <a:latin typeface="メイリオ" panose="020B0604030504040204" pitchFamily="50" charset="-128"/>
                <a:ea typeface="メイリオ" panose="020B0604030504040204" pitchFamily="50" charset="-128"/>
              </a:rPr>
              <a:t>推進</a:t>
            </a:r>
            <a:r>
              <a:rPr lang="ja-JP" altLang="en-US" b="1" smtClean="0">
                <a:latin typeface="メイリオ" panose="020B0604030504040204" pitchFamily="50" charset="-128"/>
                <a:ea typeface="メイリオ" panose="020B0604030504040204" pitchFamily="50" charset="-128"/>
              </a:rPr>
              <a:t>事業費（新規・拡充</a:t>
            </a:r>
            <a:r>
              <a:rPr lang="ja-JP" altLang="en-US" b="1" dirty="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89734" y="354306"/>
            <a:ext cx="11990307" cy="646331"/>
          </a:xfrm>
          <a:prstGeom prst="rect">
            <a:avLst/>
          </a:prstGeom>
          <a:noFill/>
        </p:spPr>
        <p:txBody>
          <a:bodyPr wrap="square" rtlCol="0">
            <a:spAutoFit/>
          </a:bodyPr>
          <a:lstStyle/>
          <a:p>
            <a:r>
              <a:rPr lang="en-US" altLang="ja-JP"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目的</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農家戸数の減少や農業従事者の高齢化による労働力不足に</a:t>
            </a:r>
            <a:r>
              <a:rPr lang="ja-JP" altLang="en-US" sz="1200" b="1" dirty="0" smtClean="0">
                <a:latin typeface="メイリオ" panose="020B0604030504040204" pitchFamily="50" charset="-128"/>
                <a:ea typeface="メイリオ" panose="020B0604030504040204" pitchFamily="50" charset="-128"/>
              </a:rPr>
              <a:t>対応し、生産性の維持・向上を図るため</a:t>
            </a:r>
            <a:r>
              <a:rPr lang="en-US" altLang="ja-JP" sz="1200" b="1" dirty="0" smtClean="0">
                <a:latin typeface="メイリオ" panose="020B0604030504040204" pitchFamily="50" charset="-128"/>
                <a:ea typeface="メイリオ" panose="020B0604030504040204" pitchFamily="50" charset="-128"/>
              </a:rPr>
              <a:t>ICT</a:t>
            </a:r>
            <a:r>
              <a:rPr lang="ja-JP" altLang="en-US" sz="1200" b="1" dirty="0">
                <a:latin typeface="メイリオ" panose="020B0604030504040204" pitchFamily="50" charset="-128"/>
                <a:ea typeface="メイリオ" panose="020B0604030504040204" pitchFamily="50" charset="-128"/>
              </a:rPr>
              <a:t>技術等を活用したスマート</a:t>
            </a:r>
            <a:r>
              <a:rPr lang="ja-JP" altLang="en-US" sz="1200" b="1" dirty="0" smtClean="0">
                <a:latin typeface="メイリオ" panose="020B0604030504040204" pitchFamily="50" charset="-128"/>
                <a:ea typeface="メイリオ" panose="020B0604030504040204" pitchFamily="50" charset="-128"/>
              </a:rPr>
              <a:t>農業の普及を加速させる。</a:t>
            </a:r>
            <a:endParaRPr lang="en-US" altLang="ja-JP" sz="1200" b="1" dirty="0" smtClean="0">
              <a:latin typeface="メイリオ" panose="020B0604030504040204" pitchFamily="50" charset="-128"/>
              <a:ea typeface="メイリオ" panose="020B0604030504040204" pitchFamily="50" charset="-128"/>
            </a:endParaRPr>
          </a:p>
          <a:p>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目標</a:t>
            </a:r>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①</a:t>
            </a:r>
            <a:r>
              <a:rPr lang="en-US" altLang="ja-JP" sz="1200" b="1" dirty="0" smtClean="0">
                <a:latin typeface="メイリオ" panose="020B0604030504040204" pitchFamily="50" charset="-128"/>
                <a:ea typeface="メイリオ" panose="020B0604030504040204" pitchFamily="50" charset="-128"/>
              </a:rPr>
              <a:t>2022(R4)</a:t>
            </a:r>
            <a:r>
              <a:rPr lang="ja-JP" altLang="en-US" sz="1200" b="1" dirty="0" smtClean="0">
                <a:latin typeface="メイリオ" panose="020B0604030504040204" pitchFamily="50" charset="-128"/>
                <a:ea typeface="メイリオ" panose="020B0604030504040204" pitchFamily="50" charset="-128"/>
              </a:rPr>
              <a:t>年度までに全普及センター（全道</a:t>
            </a:r>
            <a:r>
              <a:rPr lang="en-US" altLang="ja-JP" sz="1200" b="1" dirty="0" smtClean="0">
                <a:latin typeface="メイリオ" panose="020B0604030504040204" pitchFamily="50" charset="-128"/>
                <a:ea typeface="メイリオ" panose="020B0604030504040204" pitchFamily="50" charset="-128"/>
              </a:rPr>
              <a:t>14</a:t>
            </a:r>
            <a:r>
              <a:rPr lang="ja-JP" altLang="en-US" sz="1200" b="1" dirty="0" smtClean="0">
                <a:latin typeface="メイリオ" panose="020B0604030504040204" pitchFamily="50" charset="-128"/>
                <a:ea typeface="メイリオ" panose="020B0604030504040204" pitchFamily="50" charset="-128"/>
              </a:rPr>
              <a:t>ヶ所）に相談窓口設置、②</a:t>
            </a:r>
            <a:r>
              <a:rPr lang="en-US" altLang="ja-JP" sz="1200" b="1" dirty="0" smtClean="0">
                <a:latin typeface="メイリオ" panose="020B0604030504040204" pitchFamily="50" charset="-128"/>
                <a:ea typeface="メイリオ" panose="020B0604030504040204" pitchFamily="50" charset="-128"/>
              </a:rPr>
              <a:t>2025(R7)</a:t>
            </a:r>
            <a:r>
              <a:rPr lang="ja-JP" altLang="en-US" sz="1200" b="1" dirty="0" smtClean="0">
                <a:latin typeface="メイリオ" panose="020B0604030504040204" pitchFamily="50" charset="-128"/>
                <a:ea typeface="メイリオ" panose="020B0604030504040204" pitchFamily="50" charset="-128"/>
              </a:rPr>
              <a:t>年度までに農業の担い手のほぼすべてがデータを活用した農業を実践</a:t>
            </a:r>
          </a:p>
          <a:p>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プロジェクト</a:t>
            </a:r>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未来技術を活かした地域・産業の振興</a:t>
            </a:r>
            <a:r>
              <a:rPr lang="en-US" altLang="ja-JP" sz="1200" b="1" dirty="0" smtClean="0">
                <a:latin typeface="メイリオ" panose="020B0604030504040204" pitchFamily="50" charset="-128"/>
                <a:ea typeface="メイリオ" panose="020B0604030504040204" pitchFamily="50" charset="-128"/>
              </a:rPr>
              <a:t>〈Society5.0</a:t>
            </a:r>
            <a:r>
              <a:rPr lang="ja-JP" altLang="en-US" sz="1200" b="1" dirty="0" smtClean="0">
                <a:latin typeface="メイリオ" panose="020B0604030504040204" pitchFamily="50" charset="-128"/>
                <a:ea typeface="メイリオ" panose="020B0604030504040204" pitchFamily="50" charset="-128"/>
              </a:rPr>
              <a:t>の実現を見据えた</a:t>
            </a:r>
            <a:r>
              <a:rPr lang="en-US" altLang="ja-JP" sz="1200" b="1" dirty="0" smtClean="0">
                <a:latin typeface="メイリオ" panose="020B0604030504040204" pitchFamily="50" charset="-128"/>
                <a:ea typeface="メイリオ" panose="020B0604030504040204" pitchFamily="50" charset="-128"/>
              </a:rPr>
              <a:t>ICT</a:t>
            </a:r>
            <a:r>
              <a:rPr lang="ja-JP" altLang="en-US" sz="1200" b="1" dirty="0" err="1" smtClean="0">
                <a:latin typeface="メイリオ" panose="020B0604030504040204" pitchFamily="50" charset="-128"/>
                <a:ea typeface="メイリオ" panose="020B0604030504040204" pitchFamily="50" charset="-128"/>
              </a:rPr>
              <a:t>の利</a:t>
            </a:r>
            <a:r>
              <a:rPr lang="ja-JP" altLang="en-US" sz="1200" b="1" dirty="0" smtClean="0">
                <a:latin typeface="メイリオ" panose="020B0604030504040204" pitchFamily="50" charset="-128"/>
                <a:ea typeface="メイリオ" panose="020B0604030504040204" pitchFamily="50" charset="-128"/>
              </a:rPr>
              <a:t>活用などによる暮らしの向上や産業の活性化</a:t>
            </a:r>
            <a:r>
              <a:rPr lang="en-US" altLang="ja-JP" sz="1200" b="1" dirty="0" smtClean="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5315475" y="10486"/>
            <a:ext cx="7175500" cy="338554"/>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令和２年度予算決定額　</a:t>
            </a:r>
            <a:r>
              <a:rPr kumimoji="1" lang="en-US" altLang="ja-JP" sz="1600" b="1" dirty="0" smtClean="0">
                <a:latin typeface="メイリオ" panose="020B0604030504040204" pitchFamily="50" charset="-128"/>
                <a:ea typeface="メイリオ" panose="020B0604030504040204" pitchFamily="50" charset="-128"/>
              </a:rPr>
              <a:t>49,172</a:t>
            </a:r>
            <a:r>
              <a:rPr kumimoji="1" lang="ja-JP" altLang="en-US" sz="1600" b="1" dirty="0" smtClean="0">
                <a:latin typeface="メイリオ" panose="020B0604030504040204" pitchFamily="50" charset="-128"/>
                <a:ea typeface="メイリオ" panose="020B0604030504040204" pitchFamily="50" charset="-128"/>
              </a:rPr>
              <a:t>千円（うち道費　</a:t>
            </a:r>
            <a:r>
              <a:rPr kumimoji="1" lang="en-US" altLang="ja-JP" sz="1600" b="1" dirty="0" smtClean="0">
                <a:latin typeface="メイリオ" panose="020B0604030504040204" pitchFamily="50" charset="-128"/>
                <a:ea typeface="メイリオ" panose="020B0604030504040204" pitchFamily="50" charset="-128"/>
              </a:rPr>
              <a:t>23,201</a:t>
            </a:r>
            <a:r>
              <a:rPr kumimoji="1" lang="ja-JP" altLang="en-US" sz="1600" b="1" dirty="0" smtClean="0">
                <a:latin typeface="メイリオ" panose="020B0604030504040204" pitchFamily="50" charset="-128"/>
                <a:ea typeface="メイリオ" panose="020B0604030504040204" pitchFamily="50" charset="-128"/>
              </a:rPr>
              <a:t>千円）</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cxnSp>
        <p:nvCxnSpPr>
          <p:cNvPr id="59" name="直線コネクタ 58"/>
          <p:cNvCxnSpPr/>
          <p:nvPr/>
        </p:nvCxnSpPr>
        <p:spPr>
          <a:xfrm flipV="1">
            <a:off x="75902" y="331848"/>
            <a:ext cx="11990307" cy="25400"/>
          </a:xfrm>
          <a:prstGeom prst="line">
            <a:avLst/>
          </a:prstGeom>
          <a:ln w="25400" cmpd="thickThin">
            <a:headEnd type="none"/>
            <a:tailEnd type="none"/>
          </a:ln>
        </p:spPr>
        <p:style>
          <a:lnRef idx="3">
            <a:schemeClr val="accent6"/>
          </a:lnRef>
          <a:fillRef idx="0">
            <a:schemeClr val="accent6"/>
          </a:fillRef>
          <a:effectRef idx="2">
            <a:schemeClr val="accent6"/>
          </a:effectRef>
          <a:fontRef idx="minor">
            <a:schemeClr val="tx1"/>
          </a:fontRef>
        </p:style>
      </p:cxnSp>
      <p:sp>
        <p:nvSpPr>
          <p:cNvPr id="60" name="ホームベース 59"/>
          <p:cNvSpPr/>
          <p:nvPr/>
        </p:nvSpPr>
        <p:spPr>
          <a:xfrm>
            <a:off x="1890149" y="6039431"/>
            <a:ext cx="2176377" cy="263117"/>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メイリオ" panose="020B0604030504040204" pitchFamily="50" charset="-128"/>
                <a:ea typeface="メイリオ" panose="020B0604030504040204" pitchFamily="50" charset="-128"/>
              </a:rPr>
              <a:t>（畜産振興課</a:t>
            </a:r>
            <a:r>
              <a:rPr lang="ja-JP" altLang="en-US" sz="1100" dirty="0">
                <a:solidFill>
                  <a:schemeClr val="tx1"/>
                </a:solidFill>
                <a:latin typeface="メイリオ" panose="020B0604030504040204" pitchFamily="50" charset="-128"/>
                <a:ea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3" name="ホームベース 62"/>
          <p:cNvSpPr/>
          <p:nvPr/>
        </p:nvSpPr>
        <p:spPr>
          <a:xfrm>
            <a:off x="2850120" y="3883325"/>
            <a:ext cx="4676732" cy="220778"/>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⑤スマート農業加速化実証プロジェクト［</a:t>
            </a:r>
            <a:r>
              <a:rPr lang="en-US" altLang="ja-JP" sz="1100" dirty="0" smtClean="0">
                <a:solidFill>
                  <a:schemeClr val="tx1"/>
                </a:solidFill>
                <a:latin typeface="メイリオ" panose="020B0604030504040204" pitchFamily="50" charset="-128"/>
                <a:ea typeface="メイリオ" panose="020B0604030504040204" pitchFamily="50" charset="-128"/>
              </a:rPr>
              <a:t>R1~</a:t>
            </a:r>
            <a:r>
              <a:rPr lang="ja-JP" altLang="en-US" sz="1100" dirty="0" smtClean="0">
                <a:solidFill>
                  <a:schemeClr val="tx1"/>
                </a:solidFill>
                <a:latin typeface="メイリオ" panose="020B0604030504040204" pitchFamily="50" charset="-128"/>
                <a:ea typeface="メイリオ" panose="020B0604030504040204" pitchFamily="50" charset="-128"/>
              </a:rPr>
              <a:t>２</a:t>
            </a:r>
            <a:r>
              <a:rPr lang="en-US" altLang="ja-JP" sz="1100" dirty="0" smtClean="0">
                <a:solidFill>
                  <a:schemeClr val="tx1"/>
                </a:solidFill>
                <a:latin typeface="メイリオ" panose="020B0604030504040204" pitchFamily="50" charset="-128"/>
                <a:ea typeface="メイリオ" panose="020B0604030504040204" pitchFamily="50" charset="-128"/>
              </a:rPr>
              <a:t>:10</a:t>
            </a:r>
            <a:r>
              <a:rPr lang="ja-JP" altLang="en-US" sz="1100" dirty="0" smtClean="0">
                <a:solidFill>
                  <a:schemeClr val="tx1"/>
                </a:solidFill>
                <a:latin typeface="メイリオ" panose="020B0604030504040204" pitchFamily="50" charset="-128"/>
                <a:ea typeface="メイリオ" panose="020B0604030504040204" pitchFamily="50" charset="-128"/>
              </a:rPr>
              <a:t>地区］</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4" name="ホームベース 63"/>
          <p:cNvSpPr/>
          <p:nvPr/>
        </p:nvSpPr>
        <p:spPr>
          <a:xfrm>
            <a:off x="2953783" y="4090273"/>
            <a:ext cx="2888217" cy="177473"/>
          </a:xfrm>
          <a:prstGeom prst="homePlate">
            <a:avLst/>
          </a:prstGeom>
          <a:solidFill>
            <a:schemeClr val="accent6">
              <a:lumMod val="60000"/>
              <a:lumOff val="40000"/>
            </a:schemeClr>
          </a:solidFill>
          <a:ln w="12700">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5" name="ホームベース 64"/>
          <p:cNvSpPr/>
          <p:nvPr/>
        </p:nvSpPr>
        <p:spPr>
          <a:xfrm>
            <a:off x="2850120" y="4075873"/>
            <a:ext cx="4871480" cy="244544"/>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⑥次世代につなぐ営農体系確立支援事業［</a:t>
            </a:r>
            <a:r>
              <a:rPr lang="en-US" altLang="ja-JP" sz="1100" dirty="0" smtClean="0">
                <a:solidFill>
                  <a:schemeClr val="tx1"/>
                </a:solidFill>
                <a:latin typeface="メイリオ" panose="020B0604030504040204" pitchFamily="50" charset="-128"/>
                <a:ea typeface="メイリオ" panose="020B0604030504040204" pitchFamily="50" charset="-128"/>
              </a:rPr>
              <a:t>R1</a:t>
            </a:r>
            <a:r>
              <a:rPr lang="ja-JP" altLang="en-US" sz="1100" dirty="0" smtClean="0">
                <a:solidFill>
                  <a:schemeClr val="tx1"/>
                </a:solidFill>
                <a:latin typeface="メイリオ" panose="020B0604030504040204" pitchFamily="50" charset="-128"/>
                <a:ea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rPr>
              <a:t>2:</a:t>
            </a:r>
            <a:r>
              <a:rPr lang="ja-JP" altLang="en-US" sz="1100" dirty="0" smtClean="0">
                <a:solidFill>
                  <a:schemeClr val="tx1"/>
                </a:solidFill>
                <a:latin typeface="メイリオ" panose="020B0604030504040204" pitchFamily="50" charset="-128"/>
                <a:ea typeface="メイリオ" panose="020B0604030504040204" pitchFamily="50" charset="-128"/>
              </a:rPr>
              <a:t>９地区］</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6" name="ホームベース 65"/>
          <p:cNvSpPr/>
          <p:nvPr/>
        </p:nvSpPr>
        <p:spPr>
          <a:xfrm>
            <a:off x="3985519" y="5247830"/>
            <a:ext cx="2712462" cy="243667"/>
          </a:xfrm>
          <a:prstGeom prst="homePlate">
            <a:avLst/>
          </a:prstGeom>
          <a:solidFill>
            <a:schemeClr val="accent2">
              <a:lumMod val="40000"/>
              <a:lumOff val="60000"/>
            </a:schemeClr>
          </a:solidFill>
          <a:ln w="12700" cmpd="sng">
            <a:solidFill>
              <a:schemeClr val="accent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b="1" dirty="0" smtClean="0">
                <a:solidFill>
                  <a:srgbClr val="FF0000"/>
                </a:solidFill>
                <a:latin typeface="メイリオ" panose="020B0604030504040204" pitchFamily="50" charset="-128"/>
                <a:ea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rPr>
              <a:t>新規</a:t>
            </a:r>
            <a:r>
              <a:rPr lang="en-US" altLang="ja-JP" sz="1100" b="1" dirty="0" smtClean="0">
                <a:solidFill>
                  <a:srgbClr val="FF0000"/>
                </a:solidFill>
                <a:latin typeface="メイリオ" panose="020B0604030504040204" pitchFamily="50" charset="-128"/>
                <a:ea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rPr>
              <a:t>④女性農業者実践講座の実施</a:t>
            </a:r>
            <a:endParaRPr lang="en-US" altLang="ja-JP" sz="1100" b="1" dirty="0">
              <a:solidFill>
                <a:srgbClr val="FF0000"/>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6830468" y="3846270"/>
            <a:ext cx="3635036" cy="2800767"/>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rPr>
              <a:t>　　　●コンソーシアム等への参画</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●営農技術等の支援</a:t>
            </a:r>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●情報発信</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継続</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・スマート農業推進協議体ＨＰによる情報発信</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・シンポジウム・地域検討会等による理解醸成</a:t>
            </a:r>
            <a:endParaRPr lang="en-US" altLang="ja-JP" sz="1100"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●地域指導者育成</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継続</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・地域を先導する市町村・農協等職員の育成</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・普及指導員の技術力向上研修（相談窓口設置）</a:t>
            </a:r>
            <a:endParaRPr lang="en-US" altLang="ja-JP" sz="1100" dirty="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●担い手等の育成</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継続・新規</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・高校生を対象とした実践講座</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女性農業者を対象とした実践講座</a:t>
            </a: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・農業大学校による研修教育の拡充と機能強化</a:t>
            </a:r>
            <a:endParaRPr lang="en-US" altLang="ja-JP" sz="1100"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●事例調査・実証</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継続</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・先進事例調査、</a:t>
            </a:r>
            <a:r>
              <a:rPr lang="en-US" altLang="ja-JP" sz="1100" dirty="0" smtClean="0">
                <a:latin typeface="メイリオ" panose="020B0604030504040204" pitchFamily="50" charset="-128"/>
                <a:ea typeface="メイリオ" panose="020B0604030504040204" pitchFamily="50" charset="-128"/>
              </a:rPr>
              <a:t>ICT</a:t>
            </a:r>
            <a:r>
              <a:rPr lang="ja-JP" altLang="en-US" sz="1100" dirty="0" smtClean="0">
                <a:latin typeface="メイリオ" panose="020B0604030504040204" pitchFamily="50" charset="-128"/>
                <a:ea typeface="メイリオ" panose="020B0604030504040204" pitchFamily="50" charset="-128"/>
              </a:rPr>
              <a:t>利活用牧草生産実証事業</a:t>
            </a:r>
            <a:endParaRPr lang="en-US" altLang="ja-JP" sz="1100"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●超高速通信網整備検討会</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新規</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・高速通信網整備に係る地域検討への支援</a:t>
            </a:r>
            <a:endParaRPr lang="en-US" altLang="ja-JP" sz="1100" dirty="0" smtClean="0">
              <a:latin typeface="メイリオ" panose="020B0604030504040204" pitchFamily="50" charset="-128"/>
              <a:ea typeface="メイリオ" panose="020B0604030504040204" pitchFamily="50" charset="-128"/>
            </a:endParaRPr>
          </a:p>
        </p:txBody>
      </p:sp>
      <p:sp>
        <p:nvSpPr>
          <p:cNvPr id="17" name="正方形/長方形 16"/>
          <p:cNvSpPr/>
          <p:nvPr/>
        </p:nvSpPr>
        <p:spPr>
          <a:xfrm>
            <a:off x="902073" y="5542237"/>
            <a:ext cx="5968254" cy="749300"/>
          </a:xfrm>
          <a:prstGeom prst="rect">
            <a:avLst/>
          </a:prstGeom>
          <a:no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982420" y="5762969"/>
            <a:ext cx="2120221" cy="276999"/>
          </a:xfrm>
          <a:prstGeom prst="rect">
            <a:avLst/>
          </a:prstGeom>
          <a:noFill/>
        </p:spPr>
        <p:txBody>
          <a:bodyPr wrap="square" rtlCol="0">
            <a:spAutoFit/>
          </a:bodyPr>
          <a:lstStyle/>
          <a:p>
            <a:r>
              <a:rPr lang="ja-JP" altLang="en-US" sz="1200" b="1" dirty="0" smtClean="0">
                <a:latin typeface="メイリオ" panose="020B0604030504040204" pitchFamily="50" charset="-128"/>
                <a:ea typeface="メイリオ" panose="020B0604030504040204" pitchFamily="50" charset="-128"/>
              </a:rPr>
              <a:t>事例調査・実証</a:t>
            </a:r>
            <a:endParaRPr lang="en-US" altLang="ja-JP" sz="1200" b="1" dirty="0">
              <a:latin typeface="メイリオ" panose="020B0604030504040204" pitchFamily="50" charset="-128"/>
              <a:ea typeface="メイリオ" panose="020B0604030504040204" pitchFamily="50" charset="-128"/>
            </a:endParaRPr>
          </a:p>
        </p:txBody>
      </p:sp>
      <p:sp>
        <p:nvSpPr>
          <p:cNvPr id="69" name="右中かっこ 68"/>
          <p:cNvSpPr/>
          <p:nvPr/>
        </p:nvSpPr>
        <p:spPr>
          <a:xfrm>
            <a:off x="7232470" y="3927533"/>
            <a:ext cx="45719" cy="22846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1" name="テキスト ボックス 70"/>
          <p:cNvSpPr txBox="1"/>
          <p:nvPr/>
        </p:nvSpPr>
        <p:spPr>
          <a:xfrm>
            <a:off x="10311494" y="3846633"/>
            <a:ext cx="1641551" cy="2970044"/>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rPr>
              <a:t>●実証プロ　  </a:t>
            </a:r>
            <a:r>
              <a:rPr lang="en-US" altLang="ja-JP" sz="1100" b="1" dirty="0" smtClean="0">
                <a:latin typeface="メイリオ" panose="020B0604030504040204" pitchFamily="50" charset="-128"/>
                <a:ea typeface="メイリオ" panose="020B0604030504040204" pitchFamily="50" charset="-128"/>
              </a:rPr>
              <a:t>4,049</a:t>
            </a:r>
          </a:p>
          <a:p>
            <a:r>
              <a:rPr lang="ja-JP" altLang="en-US" sz="1100" b="1" dirty="0" smtClean="0">
                <a:latin typeface="メイリオ" panose="020B0604030504040204" pitchFamily="50" charset="-128"/>
                <a:ea typeface="メイリオ" panose="020B0604030504040204" pitchFamily="50" charset="-128"/>
              </a:rPr>
              <a:t>●次世代　　  </a:t>
            </a:r>
            <a:r>
              <a:rPr lang="en-US" altLang="ja-JP" sz="1100" b="1" dirty="0" smtClean="0">
                <a:latin typeface="メイリオ" panose="020B0604030504040204" pitchFamily="50" charset="-128"/>
                <a:ea typeface="メイリオ" panose="020B0604030504040204" pitchFamily="50" charset="-128"/>
              </a:rPr>
              <a:t>8,000</a:t>
            </a:r>
          </a:p>
          <a:p>
            <a:r>
              <a:rPr lang="ja-JP" altLang="en-US" sz="1100" b="1" dirty="0" smtClean="0">
                <a:latin typeface="メイリオ" panose="020B0604030504040204" pitchFamily="50" charset="-128"/>
                <a:ea typeface="メイリオ" panose="020B0604030504040204" pitchFamily="50" charset="-128"/>
              </a:rPr>
              <a:t>●情報発信　  </a:t>
            </a:r>
            <a:r>
              <a:rPr lang="en-US" altLang="ja-JP" sz="1100" b="1" dirty="0" smtClean="0">
                <a:latin typeface="メイリオ" panose="020B0604030504040204" pitchFamily="50" charset="-128"/>
                <a:ea typeface="メイリオ" panose="020B0604030504040204" pitchFamily="50" charset="-128"/>
              </a:rPr>
              <a:t>5,097</a:t>
            </a:r>
          </a:p>
          <a:p>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●人材育成　</a:t>
            </a:r>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rPr>
              <a:t>4,909</a:t>
            </a:r>
          </a:p>
          <a:p>
            <a:endParaRPr lang="en-US" altLang="ja-JP" sz="1100" b="1" dirty="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●担い手等の育成</a:t>
            </a:r>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rPr>
              <a:t>2,431</a:t>
            </a:r>
          </a:p>
          <a:p>
            <a:endParaRPr lang="en-US" altLang="ja-JP" sz="1100" b="1" dirty="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●事例調査・実証</a:t>
            </a:r>
            <a:endParaRPr lang="ja-JP" altLang="en-US" sz="1100"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rPr>
              <a:t>24,585</a:t>
            </a:r>
          </a:p>
          <a:p>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●超高速通信網整備</a:t>
            </a:r>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検討会　　　  </a:t>
            </a:r>
            <a:r>
              <a:rPr lang="en-US" altLang="ja-JP" sz="1100" b="1" dirty="0" smtClean="0">
                <a:latin typeface="メイリオ" panose="020B0604030504040204" pitchFamily="50" charset="-128"/>
                <a:ea typeface="メイリオ" panose="020B0604030504040204" pitchFamily="50" charset="-128"/>
              </a:rPr>
              <a:t>101</a:t>
            </a:r>
          </a:p>
          <a:p>
            <a:endParaRPr lang="en-US" altLang="ja-JP" sz="1100" b="1" dirty="0" smtClean="0">
              <a:latin typeface="メイリオ" panose="020B0604030504040204" pitchFamily="50" charset="-128"/>
              <a:ea typeface="メイリオ" panose="020B0604030504040204" pitchFamily="50" charset="-128"/>
            </a:endParaRPr>
          </a:p>
          <a:p>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合　計</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rPr>
              <a:t>49,172</a:t>
            </a:r>
          </a:p>
          <a:p>
            <a:r>
              <a:rPr lang="ja-JP" altLang="en-US" sz="1100" b="1" dirty="0" smtClean="0">
                <a:latin typeface="メイリオ" panose="020B0604030504040204" pitchFamily="50" charset="-128"/>
                <a:ea typeface="メイリオ" panose="020B0604030504040204" pitchFamily="50" charset="-128"/>
              </a:rPr>
              <a:t>（前年度）　</a:t>
            </a:r>
            <a:r>
              <a:rPr lang="en-US" altLang="ja-JP" sz="1100" b="1" dirty="0" smtClean="0">
                <a:latin typeface="メイリオ" panose="020B0604030504040204" pitchFamily="50" charset="-128"/>
                <a:ea typeface="メイリオ" panose="020B0604030504040204" pitchFamily="50" charset="-128"/>
              </a:rPr>
              <a:t>49,559</a:t>
            </a:r>
          </a:p>
        </p:txBody>
      </p:sp>
      <p:sp>
        <p:nvSpPr>
          <p:cNvPr id="72" name="ホームベース 71"/>
          <p:cNvSpPr/>
          <p:nvPr/>
        </p:nvSpPr>
        <p:spPr>
          <a:xfrm>
            <a:off x="2793735" y="6333516"/>
            <a:ext cx="1241598" cy="263117"/>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メイリオ" panose="020B0604030504040204" pitchFamily="50" charset="-128"/>
                <a:ea typeface="メイリオ" panose="020B0604030504040204" pitchFamily="50" charset="-128"/>
              </a:rPr>
              <a:t>（農村計画課</a:t>
            </a:r>
            <a:r>
              <a:rPr lang="ja-JP" altLang="en-US" sz="1100" dirty="0">
                <a:solidFill>
                  <a:schemeClr val="tx1"/>
                </a:solidFill>
                <a:latin typeface="メイリオ" panose="020B0604030504040204" pitchFamily="50" charset="-128"/>
                <a:ea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75" name="ホームベース 74"/>
          <p:cNvSpPr/>
          <p:nvPr/>
        </p:nvSpPr>
        <p:spPr>
          <a:xfrm>
            <a:off x="4589900" y="4698968"/>
            <a:ext cx="2412881" cy="242701"/>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メイリオ" panose="020B0604030504040204" pitchFamily="50" charset="-128"/>
                <a:ea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rPr>
              <a:t>（注）</a:t>
            </a:r>
            <a:r>
              <a:rPr lang="en-US" altLang="ja-JP" sz="900" dirty="0" smtClean="0">
                <a:solidFill>
                  <a:schemeClr val="tx1"/>
                </a:solidFill>
                <a:latin typeface="メイリオ" panose="020B0604030504040204" pitchFamily="50" charset="-128"/>
                <a:ea typeface="メイリオ" panose="020B0604030504040204" pitchFamily="50" charset="-128"/>
              </a:rPr>
              <a:t>R4</a:t>
            </a:r>
            <a:r>
              <a:rPr lang="ja-JP" altLang="en-US" sz="900" dirty="0" err="1" smtClean="0">
                <a:solidFill>
                  <a:schemeClr val="tx1"/>
                </a:solidFill>
                <a:latin typeface="メイリオ" panose="020B0604030504040204" pitchFamily="50" charset="-128"/>
                <a:ea typeface="メイリオ" panose="020B0604030504040204" pitchFamily="50" charset="-128"/>
              </a:rPr>
              <a:t>までに</a:t>
            </a:r>
            <a:r>
              <a:rPr lang="en-US" altLang="ja-JP" sz="900" dirty="0" smtClean="0">
                <a:solidFill>
                  <a:schemeClr val="tx1"/>
                </a:solidFill>
                <a:latin typeface="メイリオ" panose="020B0604030504040204" pitchFamily="50" charset="-128"/>
                <a:ea typeface="メイリオ" panose="020B0604030504040204" pitchFamily="50" charset="-128"/>
              </a:rPr>
              <a:t>AEC</a:t>
            </a:r>
            <a:r>
              <a:rPr lang="ja-JP" altLang="en-US" sz="900" dirty="0" smtClean="0">
                <a:solidFill>
                  <a:schemeClr val="tx1"/>
                </a:solidFill>
                <a:latin typeface="メイリオ" panose="020B0604030504040204" pitchFamily="50" charset="-128"/>
                <a:ea typeface="メイリオ" panose="020B0604030504040204" pitchFamily="50" charset="-128"/>
              </a:rPr>
              <a:t>へ相談窓口設置</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7" name="ホームベース 6"/>
          <p:cNvSpPr/>
          <p:nvPr/>
        </p:nvSpPr>
        <p:spPr>
          <a:xfrm>
            <a:off x="134998" y="1397129"/>
            <a:ext cx="4052615" cy="337625"/>
          </a:xfrm>
          <a:prstGeom prst="homePlat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メイリオ" panose="020B0604030504040204" pitchFamily="50" charset="-128"/>
                <a:ea typeface="メイリオ" panose="020B0604030504040204" pitchFamily="50" charset="-128"/>
              </a:rPr>
              <a:t>Ⅰ</a:t>
            </a:r>
            <a:r>
              <a:rPr lang="ja-JP" altLang="en-US" sz="1400" dirty="0">
                <a:solidFill>
                  <a:schemeClr val="tx1"/>
                </a:solidFill>
                <a:latin typeface="メイリオ" panose="020B0604030504040204" pitchFamily="50" charset="-128"/>
                <a:ea typeface="メイリオ" panose="020B0604030504040204" pitchFamily="50" charset="-128"/>
              </a:rPr>
              <a:t>　知る</a:t>
            </a:r>
          </a:p>
        </p:txBody>
      </p:sp>
      <p:sp>
        <p:nvSpPr>
          <p:cNvPr id="10" name="山形 9"/>
          <p:cNvSpPr/>
          <p:nvPr/>
        </p:nvSpPr>
        <p:spPr>
          <a:xfrm>
            <a:off x="7475446" y="1396398"/>
            <a:ext cx="4572000" cy="338400"/>
          </a:xfrm>
          <a:prstGeom prst="chevron">
            <a:avLst/>
          </a:prstGeom>
          <a:solidFill>
            <a:schemeClr val="accent1">
              <a:lumMod val="60000"/>
              <a:lumOff val="40000"/>
            </a:schemeClr>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メイリオ" panose="020B0604030504040204" pitchFamily="50" charset="-128"/>
                <a:ea typeface="メイリオ" panose="020B0604030504040204" pitchFamily="50" charset="-128"/>
              </a:rPr>
              <a:t>Ⅲ</a:t>
            </a:r>
            <a:r>
              <a:rPr lang="ja-JP" altLang="en-US" sz="1400" dirty="0">
                <a:solidFill>
                  <a:schemeClr val="tx1"/>
                </a:solidFill>
                <a:latin typeface="メイリオ" panose="020B0604030504040204" pitchFamily="50" charset="-128"/>
                <a:ea typeface="メイリオ" panose="020B0604030504040204" pitchFamily="50" charset="-128"/>
              </a:rPr>
              <a:t>　導入する</a:t>
            </a:r>
          </a:p>
        </p:txBody>
      </p:sp>
      <p:sp>
        <p:nvSpPr>
          <p:cNvPr id="8" name="山形 7"/>
          <p:cNvSpPr/>
          <p:nvPr/>
        </p:nvSpPr>
        <p:spPr>
          <a:xfrm>
            <a:off x="4068990" y="1403695"/>
            <a:ext cx="3528000" cy="338400"/>
          </a:xfrm>
          <a:prstGeom prst="chevron">
            <a:avLst/>
          </a:prstGeom>
          <a:solidFill>
            <a:schemeClr val="accent6">
              <a:lumMod val="60000"/>
              <a:lumOff val="40000"/>
            </a:schemeClr>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メイリオ" panose="020B0604030504040204" pitchFamily="50" charset="-128"/>
                <a:ea typeface="メイリオ" panose="020B0604030504040204" pitchFamily="50" charset="-128"/>
              </a:rPr>
              <a:t>Ⅱ</a:t>
            </a:r>
            <a:r>
              <a:rPr lang="ja-JP" altLang="en-US" sz="1400" dirty="0">
                <a:solidFill>
                  <a:schemeClr val="tx1"/>
                </a:solidFill>
                <a:latin typeface="メイリオ" panose="020B0604030504040204" pitchFamily="50" charset="-128"/>
                <a:ea typeface="メイリオ" panose="020B0604030504040204" pitchFamily="50" charset="-128"/>
              </a:rPr>
              <a:t>　試す</a:t>
            </a:r>
          </a:p>
        </p:txBody>
      </p:sp>
      <p:sp>
        <p:nvSpPr>
          <p:cNvPr id="42" name="ホームベース 41"/>
          <p:cNvSpPr/>
          <p:nvPr/>
        </p:nvSpPr>
        <p:spPr>
          <a:xfrm>
            <a:off x="2815571" y="6027852"/>
            <a:ext cx="2980769" cy="260801"/>
          </a:xfrm>
          <a:prstGeom prst="homePlate">
            <a:avLst/>
          </a:prstGeom>
          <a:no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継続</a:t>
            </a:r>
            <a:r>
              <a:rPr lang="en-US" altLang="ja-JP" sz="1100" dirty="0" smtClean="0">
                <a:solidFill>
                  <a:schemeClr val="tx1"/>
                </a:solidFill>
                <a:latin typeface="メイリオ" panose="020B0604030504040204" pitchFamily="50" charset="-128"/>
                <a:ea typeface="メイリオ" panose="020B0604030504040204" pitchFamily="50" charset="-128"/>
              </a:rPr>
              <a:t>】ICT</a:t>
            </a:r>
            <a:r>
              <a:rPr lang="ja-JP" altLang="en-US" sz="1100" dirty="0" smtClean="0">
                <a:solidFill>
                  <a:schemeClr val="tx1"/>
                </a:solidFill>
                <a:latin typeface="メイリオ" panose="020B0604030504040204" pitchFamily="50" charset="-128"/>
                <a:ea typeface="メイリオ" panose="020B0604030504040204" pitchFamily="50" charset="-128"/>
              </a:rPr>
              <a:t>利活用牧草生産実証事業</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9970656" y="6415105"/>
            <a:ext cx="215416" cy="369332"/>
          </a:xfrm>
          <a:prstGeom prst="rect">
            <a:avLst/>
          </a:prstGeom>
          <a:solidFill>
            <a:srgbClr val="FFFF00"/>
          </a:solidFill>
        </p:spPr>
        <p:txBody>
          <a:bodyPr wrap="square" rtlCol="0">
            <a:spAutoFit/>
          </a:bodyPr>
          <a:lstStyle/>
          <a:p>
            <a:pPr algn="ctr"/>
            <a:r>
              <a:rPr kumimoji="1" lang="ja-JP" altLang="en-US" b="1" dirty="0" smtClean="0"/>
              <a:t>２</a:t>
            </a:r>
            <a:endParaRPr kumimoji="1" lang="ja-JP" altLang="en-US" b="1" dirty="0"/>
          </a:p>
        </p:txBody>
      </p:sp>
    </p:spTree>
    <p:extLst>
      <p:ext uri="{BB962C8B-B14F-4D97-AF65-F5344CB8AC3E}">
        <p14:creationId xmlns:p14="http://schemas.microsoft.com/office/powerpoint/2010/main" val="462368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40741" y="17240"/>
            <a:ext cx="5652539" cy="369332"/>
          </a:xfrm>
          <a:prstGeom prst="rect">
            <a:avLst/>
          </a:prstGeom>
          <a:noFill/>
        </p:spPr>
        <p:txBody>
          <a:bodyPr wrap="square" rtlCol="0">
            <a:spAutoFit/>
          </a:bodyPr>
          <a:lstStyle/>
          <a:p>
            <a:r>
              <a:rPr lang="ja-JP" altLang="en-US" b="1" dirty="0">
                <a:solidFill>
                  <a:prstClr val="black"/>
                </a:solidFill>
                <a:latin typeface="メイリオ" panose="020B0604030504040204" pitchFamily="50" charset="-128"/>
                <a:ea typeface="メイリオ" panose="020B0604030504040204" pitchFamily="50" charset="-128"/>
              </a:rPr>
              <a:t>スマート農業総合推進事業費の取組内容（詳細版）</a:t>
            </a:r>
            <a:endParaRPr lang="en-US" altLang="ja-JP" b="1" dirty="0">
              <a:solidFill>
                <a:prstClr val="black"/>
              </a:solidFill>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a:off x="1569316" y="386572"/>
            <a:ext cx="9041535" cy="0"/>
          </a:xfrm>
          <a:prstGeom prst="line">
            <a:avLst/>
          </a:prstGeom>
          <a:ln w="57150" cmpd="dbl">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177578472"/>
              </p:ext>
            </p:extLst>
          </p:nvPr>
        </p:nvGraphicFramePr>
        <p:xfrm>
          <a:off x="252663" y="515619"/>
          <a:ext cx="11778915" cy="6011676"/>
        </p:xfrm>
        <a:graphic>
          <a:graphicData uri="http://schemas.openxmlformats.org/drawingml/2006/table">
            <a:tbl>
              <a:tblPr firstRow="1" bandRow="1">
                <a:tableStyleId>{5940675A-B579-460E-94D1-54222C63F5DA}</a:tableStyleId>
              </a:tblPr>
              <a:tblGrid>
                <a:gridCol w="272775">
                  <a:extLst>
                    <a:ext uri="{9D8B030D-6E8A-4147-A177-3AD203B41FA5}">
                      <a16:colId xmlns:a16="http://schemas.microsoft.com/office/drawing/2014/main" val="1249912175"/>
                    </a:ext>
                  </a:extLst>
                </a:gridCol>
                <a:gridCol w="2873814">
                  <a:extLst>
                    <a:ext uri="{9D8B030D-6E8A-4147-A177-3AD203B41FA5}">
                      <a16:colId xmlns:a16="http://schemas.microsoft.com/office/drawing/2014/main" val="3013129349"/>
                    </a:ext>
                  </a:extLst>
                </a:gridCol>
                <a:gridCol w="3405527">
                  <a:extLst>
                    <a:ext uri="{9D8B030D-6E8A-4147-A177-3AD203B41FA5}">
                      <a16:colId xmlns:a16="http://schemas.microsoft.com/office/drawing/2014/main" val="700401561"/>
                    </a:ext>
                  </a:extLst>
                </a:gridCol>
                <a:gridCol w="5226799">
                  <a:extLst>
                    <a:ext uri="{9D8B030D-6E8A-4147-A177-3AD203B41FA5}">
                      <a16:colId xmlns:a16="http://schemas.microsoft.com/office/drawing/2014/main" val="269506999"/>
                    </a:ext>
                  </a:extLst>
                </a:gridCol>
              </a:tblGrid>
              <a:tr h="259854">
                <a:tc gridSpan="2">
                  <a:txBody>
                    <a:bodyPr/>
                    <a:lstStyle/>
                    <a:p>
                      <a:pPr algn="ctr"/>
                      <a:r>
                        <a:rPr kumimoji="1" lang="ja-JP" altLang="en-US" sz="1050" dirty="0" smtClean="0">
                          <a:latin typeface="メイリオ" panose="020B0604030504040204" pitchFamily="50" charset="-128"/>
                          <a:ea typeface="メイリオ" panose="020B0604030504040204" pitchFamily="50" charset="-128"/>
                        </a:rPr>
                        <a:t>事　業　名</a:t>
                      </a:r>
                      <a:endParaRPr kumimoji="1" lang="ja-JP" altLang="en-US" sz="105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a:p>
                  </a:txBody>
                  <a:tcPr/>
                </a:tc>
                <a:tc>
                  <a:txBody>
                    <a:bodyPr/>
                    <a:lstStyle/>
                    <a:p>
                      <a:pPr algn="ctr"/>
                      <a:r>
                        <a:rPr kumimoji="1" lang="ja-JP" altLang="en-US" sz="1050" dirty="0" smtClean="0">
                          <a:latin typeface="メイリオ" panose="020B0604030504040204" pitchFamily="50" charset="-128"/>
                          <a:ea typeface="メイリオ" panose="020B0604030504040204" pitchFamily="50" charset="-128"/>
                        </a:rPr>
                        <a:t>取組項目</a:t>
                      </a:r>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50" dirty="0" smtClean="0">
                          <a:latin typeface="メイリオ" panose="020B0604030504040204" pitchFamily="50" charset="-128"/>
                          <a:ea typeface="メイリオ" panose="020B0604030504040204" pitchFamily="50" charset="-128"/>
                        </a:rPr>
                        <a:t>主な取組内容</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51538228"/>
                  </a:ext>
                </a:extLst>
              </a:tr>
              <a:tr h="259854">
                <a:tc gridSpan="4">
                  <a:txBody>
                    <a:bodyPr/>
                    <a:lstStyle/>
                    <a:p>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１</a:t>
                      </a:r>
                      <a:r>
                        <a:rPr kumimoji="1" lang="en-US" altLang="ja-JP" sz="1050" b="1" dirty="0" smtClean="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北海道スマート農業推進事業</a:t>
                      </a:r>
                      <a:endParaRPr kumimoji="1" lang="ja-JP" altLang="en-US" sz="1000" b="1" dirty="0">
                        <a:latin typeface="メイリオ" panose="020B0604030504040204" pitchFamily="50" charset="-128"/>
                        <a:ea typeface="メイリオ" panose="020B0604030504040204" pitchFamily="50" charset="-128"/>
                      </a:endParaRPr>
                    </a:p>
                  </a:txBody>
                  <a:tcPr>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8418278"/>
                  </a:ext>
                </a:extLst>
              </a:tr>
              <a:tr h="803185">
                <a:tc rowSpan="4">
                  <a:txBody>
                    <a:bodyPr/>
                    <a:lstStyle/>
                    <a:p>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kumimoji="1" lang="ja-JP" altLang="en-US" sz="1050" dirty="0" smtClean="0">
                          <a:latin typeface="メイリオ" panose="020B0604030504040204" pitchFamily="50" charset="-128"/>
                          <a:ea typeface="メイリオ" panose="020B0604030504040204" pitchFamily="50" charset="-128"/>
                        </a:rPr>
                        <a:t>①協議会開催・運営</a:t>
                      </a:r>
                      <a:endParaRPr kumimoji="1" lang="en-US" altLang="ja-JP" sz="1050" dirty="0" smtClean="0">
                        <a:latin typeface="メイリオ" panose="020B0604030504040204" pitchFamily="50" charset="-128"/>
                        <a:ea typeface="メイリオ" panose="020B0604030504040204" pitchFamily="50" charset="-128"/>
                      </a:endParaRPr>
                    </a:p>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情報発信</a:t>
                      </a:r>
                      <a:r>
                        <a:rPr kumimoji="1" lang="en-US" altLang="ja-JP" sz="1050" dirty="0" smtClean="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スマート農業推進協議体（</a:t>
                      </a:r>
                      <a:r>
                        <a:rPr kumimoji="1" lang="en-US" altLang="ja-JP" sz="900" dirty="0" smtClean="0">
                          <a:latin typeface="メイリオ" panose="020B0604030504040204" pitchFamily="50" charset="-128"/>
                          <a:ea typeface="メイリオ" panose="020B0604030504040204" pitchFamily="50" charset="-128"/>
                        </a:rPr>
                        <a:t>HP</a:t>
                      </a:r>
                      <a:r>
                        <a:rPr kumimoji="1" lang="ja-JP" altLang="en-US" sz="900" dirty="0" smtClean="0">
                          <a:latin typeface="メイリオ" panose="020B0604030504040204" pitchFamily="50" charset="-128"/>
                          <a:ea typeface="メイリオ" panose="020B0604030504040204" pitchFamily="50" charset="-128"/>
                        </a:rPr>
                        <a:t>）</a:t>
                      </a:r>
                      <a:endParaRPr kumimoji="1" lang="en-US" altLang="ja-JP" sz="900" dirty="0" smtClean="0">
                        <a:latin typeface="メイリオ" panose="020B0604030504040204" pitchFamily="50" charset="-128"/>
                        <a:ea typeface="メイリオ" panose="020B0604030504040204" pitchFamily="50" charset="-128"/>
                      </a:endParaRPr>
                    </a:p>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地域セミナー</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民</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p>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分野別協議</a:t>
                      </a:r>
                      <a:endParaRPr kumimoji="1" lang="en-US" altLang="ja-JP" sz="900" dirty="0" smtClean="0">
                        <a:latin typeface="メイリオ" panose="020B0604030504040204" pitchFamily="50" charset="-128"/>
                        <a:ea typeface="メイリオ" panose="020B0604030504040204" pitchFamily="50" charset="-128"/>
                      </a:endParaRPr>
                    </a:p>
                    <a:p>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新</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先進技術研究調査</a:t>
                      </a:r>
                      <a:endParaRPr kumimoji="1" lang="en-US" altLang="ja-JP" sz="900" b="1" dirty="0" smtClean="0">
                        <a:latin typeface="メイリオ" panose="020B0604030504040204" pitchFamily="50" charset="-128"/>
                        <a:ea typeface="メイリオ" panose="020B0604030504040204" pitchFamily="50" charset="-128"/>
                      </a:endParaRPr>
                    </a:p>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地域検討会</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民</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●メルマガによる情報発信、会員相互の情報交換</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●地域の営農体系を踏まえた、先端技術の情報提供と実演　等</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●各種事例の経済評価等</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●導入・活用事例の収集（</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農産振興課による委託調査含む）</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●地域の検討会等に</a:t>
                      </a:r>
                      <a:r>
                        <a:rPr kumimoji="1" lang="en-US" altLang="ja-JP" sz="900" dirty="0" smtClean="0">
                          <a:latin typeface="メイリオ" panose="020B0604030504040204" pitchFamily="50" charset="-128"/>
                          <a:ea typeface="メイリオ" panose="020B0604030504040204" pitchFamily="50" charset="-128"/>
                        </a:rPr>
                        <a:t>ICT</a:t>
                      </a:r>
                      <a:r>
                        <a:rPr kumimoji="1" lang="ja-JP" altLang="en-US" sz="900" dirty="0" smtClean="0">
                          <a:latin typeface="メイリオ" panose="020B0604030504040204" pitchFamily="50" charset="-128"/>
                          <a:ea typeface="メイリオ" panose="020B0604030504040204" pitchFamily="50" charset="-128"/>
                        </a:rPr>
                        <a:t>ベンダー等を派遣（例：協議体登録ベンダー等）</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90800879"/>
                  </a:ext>
                </a:extLst>
              </a:tr>
              <a:tr h="519708">
                <a:tc vMerge="1">
                  <a:txBody>
                    <a:bodyPr/>
                    <a:lstStyle/>
                    <a:p>
                      <a:endParaRPr kumimoji="1" lang="ja-JP" altLang="en-US"/>
                    </a:p>
                  </a:txBody>
                  <a:tcPr/>
                </a:tc>
                <a:tc>
                  <a:txBody>
                    <a:bodyPr/>
                    <a:lstStyle/>
                    <a:p>
                      <a:r>
                        <a:rPr kumimoji="1" lang="ja-JP" altLang="en-US" sz="1050" dirty="0" smtClean="0">
                          <a:latin typeface="メイリオ" panose="020B0604030504040204" pitchFamily="50" charset="-128"/>
                          <a:ea typeface="メイリオ" panose="020B0604030504040204" pitchFamily="50" charset="-128"/>
                        </a:rPr>
                        <a:t>②</a:t>
                      </a:r>
                      <a:r>
                        <a:rPr kumimoji="1" lang="en-US" altLang="ja-JP" sz="1050" dirty="0" smtClean="0">
                          <a:latin typeface="メイリオ" panose="020B0604030504040204" pitchFamily="50" charset="-128"/>
                          <a:ea typeface="メイリオ" panose="020B0604030504040204" pitchFamily="50" charset="-128"/>
                        </a:rPr>
                        <a:t>ICT</a:t>
                      </a:r>
                      <a:r>
                        <a:rPr kumimoji="1" lang="ja-JP" altLang="en-US" sz="1050" dirty="0" smtClean="0">
                          <a:latin typeface="メイリオ" panose="020B0604030504040204" pitchFamily="50" charset="-128"/>
                          <a:ea typeface="メイリオ" panose="020B0604030504040204" pitchFamily="50" charset="-128"/>
                        </a:rPr>
                        <a:t>活用農業技術修得実習</a:t>
                      </a:r>
                      <a:endParaRPr kumimoji="1" lang="en-US" altLang="ja-JP" sz="1050" dirty="0" smtClean="0">
                        <a:latin typeface="メイリオ" panose="020B0604030504040204" pitchFamily="50" charset="-128"/>
                        <a:ea typeface="メイリオ" panose="020B0604030504040204" pitchFamily="50" charset="-128"/>
                      </a:endParaRPr>
                    </a:p>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人材育成</a:t>
                      </a:r>
                      <a:r>
                        <a:rPr kumimoji="1" lang="en-US" altLang="ja-JP" sz="1050" dirty="0" smtClean="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]ICT</a:t>
                      </a:r>
                      <a:r>
                        <a:rPr kumimoji="1" lang="ja-JP" altLang="en-US" sz="900" dirty="0" smtClean="0">
                          <a:latin typeface="メイリオ" panose="020B0604030504040204" pitchFamily="50" charset="-128"/>
                          <a:ea typeface="メイリオ" panose="020B0604030504040204" pitchFamily="50" charset="-128"/>
                        </a:rPr>
                        <a:t>農作業機実践研修</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民</a:t>
                      </a:r>
                      <a:r>
                        <a:rPr kumimoji="1" lang="en-US" altLang="ja-JP" sz="900" dirty="0" smtClean="0">
                          <a:latin typeface="メイリオ" panose="020B0604030504040204" pitchFamily="50" charset="-128"/>
                          <a:ea typeface="メイリオ" panose="020B0604030504040204" pitchFamily="50" charset="-128"/>
                        </a:rPr>
                        <a:t>】</a:t>
                      </a:r>
                    </a:p>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高校生スマート農業実践講座</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部、民</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p>
                    <a:p>
                      <a:r>
                        <a:rPr kumimoji="1" lang="en-US" altLang="ja-JP" sz="900" b="1" u="none" dirty="0" smtClean="0">
                          <a:solidFill>
                            <a:schemeClr val="tx1"/>
                          </a:solidFill>
                          <a:effectLst/>
                          <a:latin typeface="メイリオ" panose="020B0604030504040204" pitchFamily="50" charset="-128"/>
                          <a:ea typeface="メイリオ" panose="020B0604030504040204" pitchFamily="50" charset="-128"/>
                        </a:rPr>
                        <a:t>[</a:t>
                      </a:r>
                      <a:r>
                        <a:rPr kumimoji="1" lang="ja-JP" altLang="en-US" sz="900" b="1" u="none" dirty="0" smtClean="0">
                          <a:solidFill>
                            <a:schemeClr val="tx1"/>
                          </a:solidFill>
                          <a:effectLst/>
                          <a:latin typeface="メイリオ" panose="020B0604030504040204" pitchFamily="50" charset="-128"/>
                          <a:ea typeface="メイリオ" panose="020B0604030504040204" pitchFamily="50" charset="-128"/>
                        </a:rPr>
                        <a:t>新</a:t>
                      </a:r>
                      <a:r>
                        <a:rPr kumimoji="1" lang="en-US" altLang="ja-JP" sz="900" b="1" u="none" dirty="0" smtClean="0">
                          <a:solidFill>
                            <a:schemeClr val="tx1"/>
                          </a:solidFill>
                          <a:effectLst/>
                          <a:latin typeface="メイリオ" panose="020B0604030504040204" pitchFamily="50" charset="-128"/>
                          <a:ea typeface="メイリオ" panose="020B0604030504040204" pitchFamily="50" charset="-128"/>
                        </a:rPr>
                        <a:t>]</a:t>
                      </a:r>
                      <a:r>
                        <a:rPr kumimoji="1" lang="ja-JP" altLang="en-US" sz="900" b="1" u="none" dirty="0" smtClean="0">
                          <a:solidFill>
                            <a:schemeClr val="tx1"/>
                          </a:solidFill>
                          <a:effectLst/>
                          <a:latin typeface="メイリオ" panose="020B0604030504040204" pitchFamily="50" charset="-128"/>
                          <a:ea typeface="メイリオ" panose="020B0604030504040204" pitchFamily="50" charset="-128"/>
                        </a:rPr>
                        <a:t>女性農業者実践講座</a:t>
                      </a:r>
                      <a:r>
                        <a:rPr kumimoji="1" lang="en-US" altLang="ja-JP" sz="900" b="0" u="none" dirty="0" smtClean="0">
                          <a:solidFill>
                            <a:srgbClr val="FF0000"/>
                          </a:solidFill>
                          <a:effectLst/>
                          <a:latin typeface="メイリオ" panose="020B0604030504040204" pitchFamily="50" charset="-128"/>
                          <a:ea typeface="メイリオ" panose="020B0604030504040204" pitchFamily="50" charset="-128"/>
                        </a:rPr>
                        <a:t>【</a:t>
                      </a:r>
                      <a:r>
                        <a:rPr kumimoji="1" lang="ja-JP" altLang="en-US" sz="900" b="0" u="none" dirty="0" smtClean="0">
                          <a:solidFill>
                            <a:srgbClr val="FF0000"/>
                          </a:solidFill>
                          <a:effectLst/>
                          <a:latin typeface="メイリオ" panose="020B0604030504040204" pitchFamily="50" charset="-128"/>
                          <a:ea typeface="メイリオ" panose="020B0604030504040204" pitchFamily="50" charset="-128"/>
                        </a:rPr>
                        <a:t>民</a:t>
                      </a:r>
                      <a:r>
                        <a:rPr kumimoji="1" lang="en-US" altLang="ja-JP" sz="900" b="0" u="none" dirty="0" smtClean="0">
                          <a:solidFill>
                            <a:srgbClr val="FF0000"/>
                          </a:solidFill>
                          <a:effectLst/>
                          <a:latin typeface="メイリオ" panose="020B0604030504040204" pitchFamily="50" charset="-128"/>
                          <a:ea typeface="メイリオ" panose="020B0604030504040204" pitchFamily="50" charset="-128"/>
                        </a:rPr>
                        <a:t>】</a:t>
                      </a:r>
                      <a:endParaRPr kumimoji="1" lang="ja-JP" altLang="en-US" sz="900" b="0" u="none" dirty="0">
                        <a:solidFill>
                          <a:srgbClr val="FF0000"/>
                        </a:solidFill>
                        <a:effectLst/>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●市町村、農協職員等を対象とした先端技術の基礎・応用講習</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●基礎知識等の習得と即戦力となる人材の育成（出前授業など）</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●学習機会の提供</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31300313"/>
                  </a:ext>
                </a:extLst>
              </a:tr>
              <a:tr h="377969">
                <a:tc vMerge="1">
                  <a:txBody>
                    <a:bodyPr/>
                    <a:lstStyle/>
                    <a:p>
                      <a:endParaRPr kumimoji="1" lang="ja-JP" altLang="en-US"/>
                    </a:p>
                  </a:txBody>
                  <a:tcPr/>
                </a:tc>
                <a:tc>
                  <a:txBody>
                    <a:bodyPr/>
                    <a:lstStyle/>
                    <a:p>
                      <a:r>
                        <a:rPr kumimoji="1" lang="ja-JP" altLang="en-US" sz="1050" dirty="0" smtClean="0">
                          <a:latin typeface="メイリオ" panose="020B0604030504040204" pitchFamily="50" charset="-128"/>
                          <a:ea typeface="メイリオ" panose="020B0604030504040204" pitchFamily="50" charset="-128"/>
                        </a:rPr>
                        <a:t>③シンポジウム</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情報発信</a:t>
                      </a:r>
                      <a:r>
                        <a:rPr kumimoji="1" lang="en-US" altLang="ja-JP" sz="1050" dirty="0" smtClean="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新技術や</a:t>
                      </a:r>
                      <a:r>
                        <a:rPr kumimoji="1" lang="ja-JP" altLang="en-US" sz="900" u="sng" dirty="0" smtClean="0">
                          <a:latin typeface="メイリオ" panose="020B0604030504040204" pitchFamily="50" charset="-128"/>
                          <a:ea typeface="メイリオ" panose="020B0604030504040204" pitchFamily="50" charset="-128"/>
                        </a:rPr>
                        <a:t>経済的効果の測定結果</a:t>
                      </a:r>
                      <a:r>
                        <a:rPr kumimoji="1" lang="ja-JP" altLang="en-US" sz="900" dirty="0" smtClean="0">
                          <a:latin typeface="メイリオ" panose="020B0604030504040204" pitchFamily="50" charset="-128"/>
                          <a:ea typeface="メイリオ" panose="020B0604030504040204" pitchFamily="50" charset="-128"/>
                        </a:rPr>
                        <a:t>の</a:t>
                      </a:r>
                      <a:r>
                        <a:rPr kumimoji="1" lang="ja-JP" altLang="en-US" sz="900" dirty="0" smtClean="0">
                          <a:solidFill>
                            <a:srgbClr val="FF0000"/>
                          </a:solidFill>
                          <a:latin typeface="メイリオ" panose="020B0604030504040204" pitchFamily="50" charset="-128"/>
                          <a:ea typeface="メイリオ" panose="020B0604030504040204" pitchFamily="50" charset="-128"/>
                        </a:rPr>
                        <a:t>　</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民</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p>
                    <a:p>
                      <a:r>
                        <a:rPr kumimoji="1" lang="ja-JP" altLang="en-US" sz="900" dirty="0" smtClean="0">
                          <a:latin typeface="メイリオ" panose="020B0604030504040204" pitchFamily="50" charset="-128"/>
                          <a:ea typeface="メイリオ" panose="020B0604030504040204" pitchFamily="50" charset="-128"/>
                        </a:rPr>
                        <a:t>　　広報による導入意欲の醸成</a:t>
                      </a:r>
                      <a:endParaRPr kumimoji="1" lang="ja-JP" altLang="en-US" sz="90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●経営規模や推進状況を踏まえたブロック別にシンポジウムを開催</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地域別の営農体系に即した先端技術等の情報発信）</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174173"/>
                  </a:ext>
                </a:extLst>
              </a:tr>
              <a:tr h="259854">
                <a:tc vMerge="1">
                  <a:txBody>
                    <a:bodyPr/>
                    <a:lstStyle/>
                    <a:p>
                      <a:endParaRPr kumimoji="1" lang="ja-JP" altLang="en-US"/>
                    </a:p>
                  </a:txBody>
                  <a:tcPr/>
                </a:tc>
                <a:tc>
                  <a:txBody>
                    <a:bodyPr/>
                    <a:lstStyle/>
                    <a:p>
                      <a:r>
                        <a:rPr kumimoji="1" lang="ja-JP" altLang="en-US" sz="1050" dirty="0" smtClean="0">
                          <a:latin typeface="メイリオ" panose="020B0604030504040204" pitchFamily="50" charset="-128"/>
                          <a:ea typeface="メイリオ" panose="020B0604030504040204" pitchFamily="50" charset="-128"/>
                        </a:rPr>
                        <a:t>④超高速通信網整備</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情報発信</a:t>
                      </a:r>
                      <a:r>
                        <a:rPr kumimoji="1" lang="en-US" altLang="ja-JP" sz="1050" dirty="0" smtClean="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tcPr>
                </a:tc>
                <a:tc>
                  <a:txBody>
                    <a:bodyPr/>
                    <a:lstStyle/>
                    <a:p>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新</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超高速通信網整備検討会への参画</a:t>
                      </a:r>
                      <a:r>
                        <a:rPr kumimoji="1" lang="en-US" altLang="ja-JP" sz="900" b="0" dirty="0" smtClean="0">
                          <a:solidFill>
                            <a:srgbClr val="FF0000"/>
                          </a:solidFill>
                          <a:latin typeface="メイリオ" panose="020B0604030504040204" pitchFamily="50" charset="-128"/>
                          <a:ea typeface="メイリオ" panose="020B0604030504040204" pitchFamily="50" charset="-128"/>
                        </a:rPr>
                        <a:t>【</a:t>
                      </a:r>
                      <a:r>
                        <a:rPr kumimoji="1" lang="ja-JP" altLang="en-US" sz="900" b="0" dirty="0" smtClean="0">
                          <a:solidFill>
                            <a:srgbClr val="FF0000"/>
                          </a:solidFill>
                          <a:latin typeface="メイリオ" panose="020B0604030504040204" pitchFamily="50" charset="-128"/>
                          <a:ea typeface="メイリオ" panose="020B0604030504040204" pitchFamily="50" charset="-128"/>
                        </a:rPr>
                        <a:t>部</a:t>
                      </a:r>
                      <a:r>
                        <a:rPr kumimoji="1" lang="en-US" altLang="ja-JP" sz="900" b="0" dirty="0" smtClean="0">
                          <a:solidFill>
                            <a:srgbClr val="FF0000"/>
                          </a:solidFill>
                          <a:latin typeface="メイリオ" panose="020B0604030504040204" pitchFamily="50" charset="-128"/>
                          <a:ea typeface="メイリオ" panose="020B0604030504040204" pitchFamily="50" charset="-128"/>
                        </a:rPr>
                        <a:t>】</a:t>
                      </a:r>
                      <a:endParaRPr kumimoji="1" lang="ja-JP" altLang="en-US" sz="900" b="0" dirty="0">
                        <a:solidFill>
                          <a:srgbClr val="FF0000"/>
                        </a:solidFill>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●国モデル事業における検討会等への参画（農村計画課、情報政策課）</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5547296"/>
                  </a:ext>
                </a:extLst>
              </a:tr>
              <a:tr h="25985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２</a:t>
                      </a:r>
                      <a:r>
                        <a:rPr kumimoji="1" lang="en-US" altLang="ja-JP" sz="1050" b="1" dirty="0" smtClean="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スマート農業普及人材研修　</a:t>
                      </a:r>
                      <a:r>
                        <a:rPr kumimoji="1" lang="ja-JP" altLang="en-US" sz="1050" b="0" dirty="0" smtClean="0">
                          <a:latin typeface="メイリオ" panose="020B0604030504040204" pitchFamily="50" charset="-128"/>
                          <a:ea typeface="メイリオ" panose="020B0604030504040204" pitchFamily="50" charset="-128"/>
                        </a:rPr>
                        <a:t>（注）③は農業経営課</a:t>
                      </a:r>
                    </a:p>
                  </a:txBody>
                  <a:tcPr>
                    <a:lnB w="12700" cap="flat" cmpd="sng" algn="ctr">
                      <a:noFill/>
                      <a:prstDash val="solid"/>
                      <a:round/>
                      <a:headEnd type="none" w="med" len="med"/>
                      <a:tailEnd type="none" w="med" len="med"/>
                    </a:lnB>
                  </a:tcPr>
                </a:tc>
                <a:tc hMerge="1">
                  <a:txBody>
                    <a:bodyPr/>
                    <a:lstStyle/>
                    <a:p>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51795640"/>
                  </a:ext>
                </a:extLst>
              </a:tr>
              <a:tr h="425215">
                <a:tc rowSpan="3">
                  <a:txBody>
                    <a:bodyPr/>
                    <a:lstStyle/>
                    <a:p>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kumimoji="1" lang="ja-JP" altLang="en-US" sz="1050" dirty="0" smtClean="0">
                          <a:latin typeface="メイリオ" panose="020B0604030504040204" pitchFamily="50" charset="-128"/>
                          <a:ea typeface="メイリオ" panose="020B0604030504040204" pitchFamily="50" charset="-128"/>
                        </a:rPr>
                        <a:t>①国内最先端技術研修</a:t>
                      </a:r>
                      <a:endParaRPr kumimoji="1" lang="en-US" altLang="ja-JP" sz="1050" dirty="0" smtClean="0">
                        <a:latin typeface="メイリオ" panose="020B0604030504040204" pitchFamily="50" charset="-128"/>
                        <a:ea typeface="メイリオ" panose="020B0604030504040204" pitchFamily="50" charset="-128"/>
                      </a:endParaRPr>
                    </a:p>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人材育成</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農研機構研修（３名）</a:t>
                      </a:r>
                      <a:endParaRPr kumimoji="1" lang="ja-JP" altLang="en-US" sz="90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rPr>
                        <a:t>●農研機構研修（つくば市）等の受講による高度な知識の習得</a:t>
                      </a:r>
                      <a:endParaRPr kumimoji="1" lang="en-US" altLang="ja-JP" sz="9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rPr>
                        <a:t>●ベンダー等を活用した実践研修（センシングの活用手法など）</a:t>
                      </a:r>
                      <a:endParaRPr kumimoji="1" lang="en-US" altLang="ja-JP" sz="9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rPr>
                        <a:t>●コーディネーターとしての人材育成</a:t>
                      </a:r>
                      <a:endParaRPr kumimoji="1" lang="en-US" altLang="ja-JP" sz="900" dirty="0" smtClean="0">
                        <a:latin typeface="メイリオ" panose="020B0604030504040204" pitchFamily="50" charset="-128"/>
                        <a:ea typeface="メイリオ" panose="020B0604030504040204" pitchFamily="50" charset="-128"/>
                      </a:endParaRPr>
                    </a:p>
                    <a:p>
                      <a:pPr algn="l"/>
                      <a:endParaRPr kumimoji="1" lang="en-US" altLang="ja-JP" sz="900" dirty="0" smtClean="0">
                        <a:latin typeface="メイリオ" panose="020B0604030504040204" pitchFamily="50" charset="-128"/>
                        <a:ea typeface="メイリオ" panose="020B0604030504040204" pitchFamily="50" charset="-128"/>
                      </a:endParaRPr>
                    </a:p>
                    <a:p>
                      <a:pPr algn="l"/>
                      <a:r>
                        <a:rPr kumimoji="1" lang="en-US" altLang="ja-JP" sz="900" dirty="0" smtClean="0">
                          <a:latin typeface="メイリオ" panose="020B0604030504040204" pitchFamily="50" charset="-128"/>
                          <a:ea typeface="メイリオ" panose="020B0604030504040204" pitchFamily="50" charset="-128"/>
                        </a:rPr>
                        <a:t>※2022</a:t>
                      </a:r>
                      <a:r>
                        <a:rPr kumimoji="1" lang="ja-JP" altLang="en-US" sz="900" dirty="0" smtClean="0">
                          <a:latin typeface="メイリオ" panose="020B0604030504040204" pitchFamily="50" charset="-128"/>
                          <a:ea typeface="メイリオ" panose="020B0604030504040204" pitchFamily="50" charset="-128"/>
                        </a:rPr>
                        <a:t>年度（令和４年度）から農業改良普及センターに相談窓口を設置（農林水産省）</a:t>
                      </a:r>
                      <a:endParaRPr kumimoji="1" lang="en-US" altLang="ja-JP" sz="900" dirty="0" smtClean="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3430086"/>
                  </a:ext>
                </a:extLst>
              </a:tr>
              <a:tr h="377969">
                <a:tc vMerge="1">
                  <a:txBody>
                    <a:bodyPr/>
                    <a:lstStyle/>
                    <a:p>
                      <a:endParaRPr kumimoji="1" lang="ja-JP" altLang="en-US"/>
                    </a:p>
                  </a:txBody>
                  <a:tcPr/>
                </a:tc>
                <a:tc>
                  <a:txBody>
                    <a:bodyPr/>
                    <a:lstStyle/>
                    <a:p>
                      <a:r>
                        <a:rPr kumimoji="1" lang="ja-JP" altLang="en-US" sz="1050" dirty="0" smtClean="0">
                          <a:latin typeface="メイリオ" panose="020B0604030504040204" pitchFamily="50" charset="-128"/>
                          <a:ea typeface="メイリオ" panose="020B0604030504040204" pitchFamily="50" charset="-128"/>
                        </a:rPr>
                        <a:t>②技術革新実証研修</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人材育成</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３ブロック（空知、十勝、オホ）</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民</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p>
                    <a:p>
                      <a:r>
                        <a:rPr kumimoji="1" lang="ja-JP" altLang="en-US" sz="900" dirty="0" smtClean="0">
                          <a:latin typeface="メイリオ" panose="020B0604030504040204" pitchFamily="50" charset="-128"/>
                          <a:ea typeface="メイリオ" panose="020B0604030504040204" pitchFamily="50" charset="-128"/>
                        </a:rPr>
                        <a:t>　　対象：上席、主普、広域主査</a:t>
                      </a:r>
                      <a:endParaRPr kumimoji="1" lang="ja-JP" altLang="en-US" sz="90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extLst>
                  <a:ext uri="{0D108BD9-81ED-4DB2-BD59-A6C34878D82A}">
                    <a16:rowId xmlns:a16="http://schemas.microsoft.com/office/drawing/2014/main" val="1430702317"/>
                  </a:ext>
                </a:extLst>
              </a:tr>
              <a:tr h="519708">
                <a:tc vMerge="1">
                  <a:txBody>
                    <a:bodyPr/>
                    <a:lstStyle/>
                    <a:p>
                      <a:endParaRPr kumimoji="1" lang="ja-JP" altLang="en-US"/>
                    </a:p>
                  </a:txBody>
                  <a:tcPr/>
                </a:tc>
                <a:tc>
                  <a:txBody>
                    <a:bodyPr/>
                    <a:lstStyle/>
                    <a:p>
                      <a:r>
                        <a:rPr kumimoji="1" lang="ja-JP" altLang="en-US" sz="1050" dirty="0" smtClean="0">
                          <a:latin typeface="メイリオ" panose="020B0604030504040204" pitchFamily="50" charset="-128"/>
                          <a:ea typeface="メイリオ" panose="020B0604030504040204" pitchFamily="50" charset="-128"/>
                        </a:rPr>
                        <a:t>③農業経営者育成教育事業</a:t>
                      </a:r>
                      <a:endParaRPr kumimoji="1" lang="en-US" altLang="ja-JP" sz="1050" dirty="0" smtClean="0">
                        <a:latin typeface="メイリオ" panose="020B0604030504040204" pitchFamily="50" charset="-128"/>
                        <a:ea typeface="メイリオ" panose="020B0604030504040204" pitchFamily="50" charset="-128"/>
                      </a:endParaRPr>
                    </a:p>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人材育成</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農大研修教育に係る資機材導入</a:t>
                      </a:r>
                      <a:endParaRPr kumimoji="1" lang="ja-JP" altLang="en-US" sz="90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H30</a:t>
                      </a:r>
                      <a:r>
                        <a:rPr kumimoji="1" lang="ja-JP" altLang="en-US" sz="900" dirty="0" smtClean="0">
                          <a:latin typeface="メイリオ" panose="020B0604030504040204" pitchFamily="50" charset="-128"/>
                          <a:ea typeface="メイリオ" panose="020B0604030504040204" pitchFamily="50" charset="-128"/>
                        </a:rPr>
                        <a:t>：ドローン２基　外</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R01</a:t>
                      </a:r>
                      <a:r>
                        <a:rPr kumimoji="1" lang="ja-JP" altLang="en-US" sz="900" dirty="0" smtClean="0">
                          <a:latin typeface="メイリオ" panose="020B0604030504040204" pitchFamily="50" charset="-128"/>
                          <a:ea typeface="メイリオ" panose="020B0604030504040204" pitchFamily="50" charset="-128"/>
                        </a:rPr>
                        <a:t>：マルチスペクトルカメラ　外</a:t>
                      </a:r>
                      <a:endParaRPr kumimoji="1" lang="en-US" altLang="ja-JP" sz="900" dirty="0" smtClean="0">
                        <a:latin typeface="メイリオ" panose="020B0604030504040204" pitchFamily="50" charset="-128"/>
                        <a:ea typeface="メイリオ" panose="020B0604030504040204" pitchFamily="50" charset="-128"/>
                      </a:endParaRPr>
                    </a:p>
                    <a:p>
                      <a:pPr algn="l"/>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R02</a:t>
                      </a:r>
                      <a:r>
                        <a:rPr kumimoji="1" lang="ja-JP" altLang="en-US" sz="900" dirty="0" smtClean="0">
                          <a:latin typeface="メイリオ" panose="020B0604030504040204" pitchFamily="50" charset="-128"/>
                          <a:ea typeface="メイリオ" panose="020B0604030504040204" pitchFamily="50" charset="-128"/>
                        </a:rPr>
                        <a:t>：発情検知及び超音波診断装置システム</a:t>
                      </a:r>
                      <a:endParaRPr kumimoji="1" lang="en-US" altLang="ja-JP" sz="900" dirty="0" smtClean="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50900193"/>
                  </a:ext>
                </a:extLst>
              </a:tr>
              <a:tr h="259854">
                <a:tc gridSpan="4">
                  <a:txBody>
                    <a:bodyPr/>
                    <a:lstStyle/>
                    <a:p>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３</a:t>
                      </a:r>
                      <a:r>
                        <a:rPr kumimoji="1" lang="en-US" altLang="ja-JP" sz="1050" b="1" dirty="0" smtClean="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技術導入実証事業　</a:t>
                      </a:r>
                      <a:r>
                        <a:rPr kumimoji="1" lang="ja-JP" altLang="en-US" sz="1000" b="0" dirty="0" smtClean="0">
                          <a:latin typeface="メイリオ" panose="020B0604030504040204" pitchFamily="50" charset="-128"/>
                          <a:ea typeface="メイリオ" panose="020B0604030504040204" pitchFamily="50" charset="-128"/>
                        </a:rPr>
                        <a:t>（所管：畜産振興課）</a:t>
                      </a:r>
                      <a:endParaRPr kumimoji="1" lang="ja-JP" altLang="en-US" sz="1000" b="0" dirty="0">
                        <a:latin typeface="メイリオ" panose="020B0604030504040204" pitchFamily="50" charset="-128"/>
                        <a:ea typeface="メイリオ" panose="020B0604030504040204" pitchFamily="50" charset="-128"/>
                      </a:endParaRPr>
                    </a:p>
                  </a:txBody>
                  <a:tcPr>
                    <a:lnB w="12700" cap="flat" cmpd="sng" algn="ctr">
                      <a:noFill/>
                      <a:prstDash val="solid"/>
                      <a:round/>
                      <a:headEnd type="none" w="med" len="med"/>
                      <a:tailEnd type="none" w="med" len="med"/>
                    </a:lnB>
                  </a:tcPr>
                </a:tc>
                <a:tc hMerge="1">
                  <a:txBody>
                    <a:bodyPr/>
                    <a:lstStyle/>
                    <a:p>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2044221"/>
                  </a:ext>
                </a:extLst>
              </a:tr>
              <a:tr h="425215">
                <a:tc>
                  <a:txBody>
                    <a:bodyPr/>
                    <a:lstStyle/>
                    <a:p>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smtClean="0">
                          <a:latin typeface="メイリオ" panose="020B0604030504040204" pitchFamily="50" charset="-128"/>
                          <a:ea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rPr>
                        <a:t>ICT</a:t>
                      </a:r>
                      <a:r>
                        <a:rPr kumimoji="1" lang="ja-JP" altLang="en-US" sz="1050" dirty="0" smtClean="0">
                          <a:latin typeface="メイリオ" panose="020B0604030504040204" pitchFamily="50" charset="-128"/>
                          <a:ea typeface="メイリオ" panose="020B0604030504040204" pitchFamily="50" charset="-128"/>
                        </a:rPr>
                        <a:t>活用牧草生産実証事業</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実証</a:t>
                      </a:r>
                      <a:r>
                        <a:rPr kumimoji="1" lang="en-US" altLang="ja-JP" sz="1050" dirty="0" smtClean="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技術実証</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フ</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UAV,</a:t>
                      </a:r>
                      <a:r>
                        <a:rPr kumimoji="1" lang="ja-JP" altLang="en-US" sz="900" dirty="0" smtClean="0">
                          <a:latin typeface="メイリオ" panose="020B0604030504040204" pitchFamily="50" charset="-128"/>
                          <a:ea typeface="メイリオ" panose="020B0604030504040204" pitchFamily="50" charset="-128"/>
                        </a:rPr>
                        <a:t>衛星データを活用した牧草と雑草を判別。</a:t>
                      </a:r>
                      <a:br>
                        <a:rPr kumimoji="1" lang="ja-JP" altLang="en-US"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ガイダンスシステムと自動操舵装置により、ピンポイント草地更新を行う技術の実証・確立</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1699667"/>
                  </a:ext>
                </a:extLst>
              </a:tr>
              <a:tr h="259854">
                <a:tc gridSpan="4">
                  <a:txBody>
                    <a:bodyPr/>
                    <a:lstStyle/>
                    <a:p>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４</a:t>
                      </a:r>
                      <a:r>
                        <a:rPr kumimoji="1" lang="en-US" altLang="ja-JP" sz="1050" b="1" dirty="0" smtClean="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スマート農業加速化実証プロジェクト事業</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国費</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　</a:t>
                      </a:r>
                      <a:r>
                        <a:rPr kumimoji="1" lang="en-US" altLang="ja-JP" sz="1000" b="1" dirty="0" smtClean="0">
                          <a:latin typeface="メイリオ" panose="020B0604030504040204" pitchFamily="50" charset="-128"/>
                          <a:ea typeface="メイリオ" panose="020B0604030504040204" pitchFamily="50" charset="-128"/>
                        </a:rPr>
                        <a:t>※</a:t>
                      </a:r>
                      <a:r>
                        <a:rPr kumimoji="1" lang="ja-JP" altLang="en-US" sz="1000" b="1" dirty="0" smtClean="0">
                          <a:latin typeface="メイリオ" panose="020B0604030504040204" pitchFamily="50" charset="-128"/>
                          <a:ea typeface="メイリオ" panose="020B0604030504040204" pitchFamily="50" charset="-128"/>
                        </a:rPr>
                        <a:t>国直接採択（定額）</a:t>
                      </a:r>
                      <a:endParaRPr kumimoji="1" lang="ja-JP" altLang="en-US" sz="1000" b="1"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0381692"/>
                  </a:ext>
                </a:extLst>
              </a:tr>
              <a:tr h="353520">
                <a:tc>
                  <a:txBody>
                    <a:bodyPr/>
                    <a:lstStyle/>
                    <a:p>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smtClean="0">
                          <a:latin typeface="メイリオ" panose="020B0604030504040204" pitchFamily="50" charset="-128"/>
                          <a:ea typeface="メイリオ" panose="020B0604030504040204" pitchFamily="50" charset="-128"/>
                        </a:rPr>
                        <a:t>○技術実証</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実証</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５地区</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900" dirty="0" smtClean="0">
                          <a:solidFill>
                            <a:srgbClr val="FF0000"/>
                          </a:solidFill>
                          <a:latin typeface="メイリオ" panose="020B0604030504040204" pitchFamily="50" charset="-128"/>
                          <a:ea typeface="メイリオ" panose="020B0604030504040204" pitchFamily="50" charset="-128"/>
                        </a:rPr>
                        <a:t>フ</a:t>
                      </a:r>
                      <a:r>
                        <a:rPr kumimoji="1" lang="en-US" altLang="ja-JP" sz="900" dirty="0" smtClean="0">
                          <a:solidFill>
                            <a:srgbClr val="FF0000"/>
                          </a:solidFill>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新十津川町</a:t>
                      </a:r>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岩見沢市</a:t>
                      </a:r>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更別村</a:t>
                      </a:r>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津別町</a:t>
                      </a:r>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中標津町</a:t>
                      </a:r>
                      <a:endParaRPr kumimoji="1" lang="en-US" altLang="ja-JP" sz="800" dirty="0" smtClean="0">
                        <a:latin typeface="メイリオ" panose="020B0604030504040204" pitchFamily="50" charset="-128"/>
                        <a:ea typeface="メイリオ" panose="020B0604030504040204" pitchFamily="50" charset="-128"/>
                      </a:endParaRPr>
                    </a:p>
                    <a:p>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新</a:t>
                      </a:r>
                      <a:r>
                        <a:rPr kumimoji="1" lang="en-US" altLang="ja-JP" sz="900" b="1" dirty="0" smtClean="0">
                          <a:latin typeface="メイリオ" panose="020B0604030504040204" pitchFamily="50" charset="-128"/>
                          <a:ea typeface="メイリオ" panose="020B0604030504040204" pitchFamily="50" charset="-128"/>
                        </a:rPr>
                        <a:t>] </a:t>
                      </a:r>
                      <a:r>
                        <a:rPr kumimoji="1" lang="ja-JP" altLang="en-US" sz="900" b="1" dirty="0" smtClean="0">
                          <a:latin typeface="メイリオ" panose="020B0604030504040204" pitchFamily="50" charset="-128"/>
                          <a:ea typeface="メイリオ" panose="020B0604030504040204" pitchFamily="50" charset="-128"/>
                        </a:rPr>
                        <a:t>４地区</a:t>
                      </a:r>
                      <a:r>
                        <a:rPr kumimoji="1" lang="en-US" altLang="ja-JP" sz="900" b="1" dirty="0" smtClean="0">
                          <a:solidFill>
                            <a:srgbClr val="FF0000"/>
                          </a:solidFill>
                          <a:latin typeface="メイリオ" panose="020B0604030504040204" pitchFamily="50" charset="-128"/>
                          <a:ea typeface="メイリオ" panose="020B0604030504040204" pitchFamily="50" charset="-128"/>
                        </a:rPr>
                        <a:t>【</a:t>
                      </a:r>
                      <a:r>
                        <a:rPr kumimoji="1" lang="ja-JP" altLang="en-US" sz="900" b="1" dirty="0" smtClean="0">
                          <a:solidFill>
                            <a:srgbClr val="FF0000"/>
                          </a:solidFill>
                          <a:latin typeface="メイリオ" panose="020B0604030504040204" pitchFamily="50" charset="-128"/>
                          <a:ea typeface="メイリオ" panose="020B0604030504040204" pitchFamily="50" charset="-128"/>
                        </a:rPr>
                        <a:t>フ</a:t>
                      </a:r>
                      <a:r>
                        <a:rPr kumimoji="1" lang="en-US" altLang="ja-JP" sz="900" b="1" dirty="0" smtClean="0">
                          <a:solidFill>
                            <a:srgbClr val="FF0000"/>
                          </a:solidFill>
                          <a:latin typeface="メイリオ" panose="020B0604030504040204" pitchFamily="50" charset="-128"/>
                          <a:ea typeface="メイリオ" panose="020B0604030504040204" pitchFamily="50" charset="-128"/>
                        </a:rPr>
                        <a:t>】</a:t>
                      </a:r>
                      <a:r>
                        <a:rPr kumimoji="1" lang="ja-JP" altLang="en-US" sz="900" b="1" dirty="0" smtClean="0">
                          <a:solidFill>
                            <a:schemeClr val="tx1"/>
                          </a:solidFill>
                          <a:latin typeface="メイリオ" panose="020B0604030504040204" pitchFamily="50" charset="-128"/>
                          <a:ea typeface="メイリオ" panose="020B0604030504040204" pitchFamily="50" charset="-128"/>
                        </a:rPr>
                        <a:t>当別町、</a:t>
                      </a:r>
                      <a:r>
                        <a:rPr kumimoji="1" lang="ja-JP" altLang="en-US" sz="900" b="1" dirty="0" err="1" smtClean="0">
                          <a:solidFill>
                            <a:schemeClr val="tx1"/>
                          </a:solidFill>
                          <a:latin typeface="メイリオ" panose="020B0604030504040204" pitchFamily="50" charset="-128"/>
                          <a:ea typeface="メイリオ" panose="020B0604030504040204" pitchFamily="50" charset="-128"/>
                        </a:rPr>
                        <a:t>む</a:t>
                      </a:r>
                      <a:r>
                        <a:rPr kumimoji="1" lang="ja-JP" altLang="en-US" sz="900" b="1" dirty="0" smtClean="0">
                          <a:solidFill>
                            <a:schemeClr val="tx1"/>
                          </a:solidFill>
                          <a:latin typeface="メイリオ" panose="020B0604030504040204" pitchFamily="50" charset="-128"/>
                          <a:ea typeface="メイリオ" panose="020B0604030504040204" pitchFamily="50" charset="-128"/>
                        </a:rPr>
                        <a:t>かわ町、鹿追町、帯広市</a:t>
                      </a:r>
                      <a:endParaRPr kumimoji="1" lang="ja-JP" altLang="en-US" sz="900" b="1" dirty="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smtClean="0">
                          <a:latin typeface="メイリオ" panose="020B0604030504040204" pitchFamily="50" charset="-128"/>
                          <a:ea typeface="メイリオ" panose="020B0604030504040204" pitchFamily="50" charset="-128"/>
                        </a:rPr>
                        <a:t>●農業改良普及センターがコンソーシアムの構成員として参画し、営農技術の観点から助言等を</a:t>
                      </a:r>
                      <a:br>
                        <a:rPr kumimoji="1" lang="ja-JP" altLang="en-US"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実施</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5117124"/>
                  </a:ext>
                </a:extLst>
              </a:tr>
              <a:tr h="259854">
                <a:tc gridSpan="4">
                  <a:txBody>
                    <a:bodyPr/>
                    <a:lstStyle/>
                    <a:p>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５</a:t>
                      </a:r>
                      <a:r>
                        <a:rPr kumimoji="1" lang="en-US" altLang="ja-JP" sz="1050" b="1" dirty="0" smtClean="0">
                          <a:latin typeface="メイリオ" panose="020B0604030504040204" pitchFamily="50" charset="-128"/>
                          <a:ea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rPr>
                        <a:t>次世代につなぐ営農体系確立支援事業（産地の戦略づくり支援）</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国費</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　</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間接補助（定額：上限</a:t>
                      </a:r>
                      <a:r>
                        <a:rPr kumimoji="1" lang="en-US" altLang="ja-JP" sz="900" b="1" dirty="0" smtClean="0">
                          <a:latin typeface="メイリオ" panose="020B0604030504040204" pitchFamily="50" charset="-128"/>
                          <a:ea typeface="メイリオ" panose="020B0604030504040204" pitchFamily="50" charset="-128"/>
                        </a:rPr>
                        <a:t>200</a:t>
                      </a:r>
                      <a:r>
                        <a:rPr kumimoji="1" lang="ja-JP" altLang="en-US" sz="900" b="1" dirty="0" smtClean="0">
                          <a:latin typeface="メイリオ" panose="020B0604030504040204" pitchFamily="50" charset="-128"/>
                          <a:ea typeface="メイリオ" panose="020B0604030504040204" pitchFamily="50" charset="-128"/>
                        </a:rPr>
                        <a:t>万円</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地区）</a:t>
                      </a:r>
                      <a:endParaRPr kumimoji="1" lang="ja-JP" altLang="en-US" sz="900" b="1"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459782"/>
                  </a:ext>
                </a:extLst>
              </a:tr>
              <a:tr h="377969">
                <a:tc>
                  <a:txBody>
                    <a:bodyPr/>
                    <a:lstStyle/>
                    <a:p>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kumimoji="1" lang="ja-JP" altLang="en-US" sz="1050" dirty="0" smtClean="0">
                          <a:latin typeface="メイリオ" panose="020B0604030504040204" pitchFamily="50" charset="-128"/>
                          <a:ea typeface="メイリオ" panose="020B0604030504040204" pitchFamily="50" charset="-128"/>
                        </a:rPr>
                        <a:t>○技術実証</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実証</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継</a:t>
                      </a:r>
                      <a:r>
                        <a:rPr kumimoji="1" lang="en-US" altLang="ja-JP" sz="900" dirty="0" smtClean="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４地区</a:t>
                      </a:r>
                      <a:r>
                        <a:rPr kumimoji="1" lang="ja-JP" altLang="en-US" sz="800" dirty="0" smtClean="0">
                          <a:latin typeface="メイリオ" panose="020B0604030504040204" pitchFamily="50" charset="-128"/>
                          <a:ea typeface="メイリオ" panose="020B0604030504040204" pitchFamily="50" charset="-128"/>
                        </a:rPr>
                        <a:t>（滝川市、下川町、蘭越町、苫前町）</a:t>
                      </a:r>
                      <a:endParaRPr kumimoji="1" lang="en-US" altLang="ja-JP" sz="800" b="1" dirty="0" smtClean="0">
                        <a:latin typeface="メイリオ" panose="020B0604030504040204" pitchFamily="50" charset="-128"/>
                        <a:ea typeface="メイリオ" panose="020B0604030504040204" pitchFamily="50" charset="-128"/>
                      </a:endParaRPr>
                    </a:p>
                    <a:p>
                      <a:pPr algn="l"/>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新</a:t>
                      </a:r>
                      <a:r>
                        <a:rPr kumimoji="1" lang="en-US" altLang="ja-JP" sz="900" b="1" dirty="0" smtClean="0">
                          <a:latin typeface="メイリオ" panose="020B0604030504040204" pitchFamily="50" charset="-128"/>
                          <a:ea typeface="メイリオ" panose="020B0604030504040204" pitchFamily="50" charset="-128"/>
                        </a:rPr>
                        <a:t>] </a:t>
                      </a:r>
                      <a:r>
                        <a:rPr kumimoji="1" lang="ja-JP" altLang="en-US" sz="900" b="1" dirty="0" smtClean="0">
                          <a:latin typeface="メイリオ" panose="020B0604030504040204" pitchFamily="50" charset="-128"/>
                          <a:ea typeface="メイリオ" panose="020B0604030504040204" pitchFamily="50" charset="-128"/>
                        </a:rPr>
                        <a:t>５地区（</a:t>
                      </a:r>
                      <a:r>
                        <a:rPr kumimoji="1" lang="ja-JP" altLang="en-US" sz="800" b="1" dirty="0" smtClean="0">
                          <a:latin typeface="メイリオ" panose="020B0604030504040204" pitchFamily="50" charset="-128"/>
                          <a:ea typeface="メイリオ" panose="020B0604030504040204" pitchFamily="50" charset="-128"/>
                        </a:rPr>
                        <a:t>美唄市、南渡島</a:t>
                      </a:r>
                      <a:r>
                        <a:rPr kumimoji="1" lang="en-US" altLang="ja-JP" sz="800" b="1" dirty="0" smtClean="0">
                          <a:latin typeface="メイリオ" panose="020B0604030504040204" pitchFamily="50" charset="-128"/>
                          <a:ea typeface="メイリオ" panose="020B0604030504040204" pitchFamily="50" charset="-128"/>
                        </a:rPr>
                        <a:t>(</a:t>
                      </a:r>
                      <a:r>
                        <a:rPr kumimoji="1" lang="ja-JP" altLang="en-US" sz="800" b="1" dirty="0" smtClean="0">
                          <a:latin typeface="メイリオ" panose="020B0604030504040204" pitchFamily="50" charset="-128"/>
                          <a:ea typeface="メイリオ" panose="020B0604030504040204" pitchFamily="50" charset="-128"/>
                        </a:rPr>
                        <a:t>知内町</a:t>
                      </a:r>
                      <a:r>
                        <a:rPr kumimoji="1" lang="en-US" altLang="ja-JP" sz="800" b="1" dirty="0" smtClean="0">
                          <a:latin typeface="メイリオ" panose="020B0604030504040204" pitchFamily="50" charset="-128"/>
                          <a:ea typeface="メイリオ" panose="020B0604030504040204" pitchFamily="50" charset="-128"/>
                        </a:rPr>
                        <a:t>)</a:t>
                      </a:r>
                      <a:r>
                        <a:rPr kumimoji="1" lang="ja-JP" altLang="en-US" sz="800" b="1" dirty="0" err="1" smtClean="0">
                          <a:latin typeface="メイリオ" panose="020B0604030504040204" pitchFamily="50" charset="-128"/>
                          <a:ea typeface="メイリオ" panose="020B0604030504040204" pitchFamily="50" charset="-128"/>
                        </a:rPr>
                        <a:t>、</a:t>
                      </a:r>
                      <a:r>
                        <a:rPr kumimoji="1" lang="ja-JP" altLang="en-US" sz="800" b="1" dirty="0" smtClean="0">
                          <a:latin typeface="メイリオ" panose="020B0604030504040204" pitchFamily="50" charset="-128"/>
                          <a:ea typeface="メイリオ" panose="020B0604030504040204" pitchFamily="50" charset="-128"/>
                        </a:rPr>
                        <a:t>蘭越町、壮瞥町、更別村</a:t>
                      </a:r>
                      <a:r>
                        <a:rPr kumimoji="1" lang="ja-JP" altLang="en-US" sz="900" b="1" dirty="0" smtClean="0">
                          <a:latin typeface="メイリオ" panose="020B0604030504040204" pitchFamily="50" charset="-128"/>
                          <a:ea typeface="メイリオ" panose="020B0604030504040204" pitchFamily="50" charset="-128"/>
                        </a:rPr>
                        <a:t>）</a:t>
                      </a:r>
                      <a:endParaRPr kumimoji="1" lang="ja-JP" altLang="en-US" sz="900" b="1" dirty="0">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rPr>
                        <a:t>●農業改良普及センターが取組主体の構成員として参画し、営農技術の観点から助言等を実施</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21871395"/>
                  </a:ext>
                </a:extLst>
              </a:tr>
            </a:tbl>
          </a:graphicData>
        </a:graphic>
      </p:graphicFrame>
      <p:sp>
        <p:nvSpPr>
          <p:cNvPr id="18" name="右中かっこ 17"/>
          <p:cNvSpPr/>
          <p:nvPr/>
        </p:nvSpPr>
        <p:spPr>
          <a:xfrm>
            <a:off x="6627497" y="1830243"/>
            <a:ext cx="45719" cy="28575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prstClr val="black"/>
              </a:solidFill>
              <a:latin typeface="Calibri" panose="020F0502020204030204"/>
              <a:ea typeface="游ゴシック" panose="020B0400000000000000" pitchFamily="50" charset="-128"/>
            </a:endParaRPr>
          </a:p>
        </p:txBody>
      </p:sp>
      <p:sp>
        <p:nvSpPr>
          <p:cNvPr id="2" name="大かっこ 1"/>
          <p:cNvSpPr/>
          <p:nvPr/>
        </p:nvSpPr>
        <p:spPr>
          <a:xfrm>
            <a:off x="4057650" y="5526950"/>
            <a:ext cx="2409825" cy="10477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prstClr val="black"/>
              </a:solidFill>
              <a:latin typeface="Calibri" panose="020F0502020204030204"/>
              <a:ea typeface="游ゴシック" panose="020B0400000000000000" pitchFamily="50" charset="-128"/>
            </a:endParaRPr>
          </a:p>
        </p:txBody>
      </p:sp>
      <p:sp>
        <p:nvSpPr>
          <p:cNvPr id="3" name="左大かっこ 2"/>
          <p:cNvSpPr/>
          <p:nvPr/>
        </p:nvSpPr>
        <p:spPr>
          <a:xfrm>
            <a:off x="6640830" y="1343027"/>
            <a:ext cx="64770" cy="27622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prstClr val="black"/>
              </a:solidFill>
              <a:latin typeface="Calibri" panose="020F0502020204030204"/>
              <a:ea typeface="游ゴシック" panose="020B0400000000000000" pitchFamily="50" charset="-128"/>
            </a:endParaRPr>
          </a:p>
        </p:txBody>
      </p:sp>
      <p:sp>
        <p:nvSpPr>
          <p:cNvPr id="8" name="左大かっこ 7"/>
          <p:cNvSpPr/>
          <p:nvPr/>
        </p:nvSpPr>
        <p:spPr>
          <a:xfrm rot="10800000">
            <a:off x="5186362" y="1343027"/>
            <a:ext cx="57150" cy="276225"/>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prstClr val="black"/>
              </a:solidFill>
              <a:latin typeface="Calibri" panose="020F0502020204030204"/>
              <a:ea typeface="游ゴシック" panose="020B0400000000000000" pitchFamily="50" charset="-128"/>
            </a:endParaRPr>
          </a:p>
        </p:txBody>
      </p:sp>
      <p:cxnSp>
        <p:nvCxnSpPr>
          <p:cNvPr id="6" name="直線コネクタ 5"/>
          <p:cNvCxnSpPr>
            <a:stCxn id="8" idx="1"/>
            <a:endCxn id="3" idx="1"/>
          </p:cNvCxnSpPr>
          <p:nvPr/>
        </p:nvCxnSpPr>
        <p:spPr>
          <a:xfrm>
            <a:off x="5243512" y="1481138"/>
            <a:ext cx="139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6981825" y="11376"/>
            <a:ext cx="3829050" cy="400110"/>
          </a:xfrm>
          <a:prstGeom prst="rect">
            <a:avLst/>
          </a:prstGeom>
          <a:noFill/>
          <a:ln>
            <a:noFill/>
          </a:ln>
        </p:spPr>
        <p:txBody>
          <a:bodyPr wrap="square" rtlCol="0">
            <a:spAutoFit/>
          </a:bodyPr>
          <a:lstStyle/>
          <a:p>
            <a:r>
              <a:rPr kumimoji="1" lang="en-US" altLang="ja-JP" sz="1000" b="1" dirty="0">
                <a:solidFill>
                  <a:prstClr val="black"/>
                </a:solidFill>
                <a:latin typeface="メイリオ" panose="020B0604030504040204" pitchFamily="50" charset="-128"/>
                <a:ea typeface="メイリオ" panose="020B0604030504040204" pitchFamily="50" charset="-128"/>
              </a:rPr>
              <a:t>&lt;</a:t>
            </a:r>
            <a:r>
              <a:rPr kumimoji="1" lang="ja-JP" altLang="en-US" sz="1000" b="1" dirty="0">
                <a:solidFill>
                  <a:prstClr val="black"/>
                </a:solidFill>
                <a:latin typeface="メイリオ" panose="020B0604030504040204" pitchFamily="50" charset="-128"/>
                <a:ea typeface="メイリオ" panose="020B0604030504040204" pitchFamily="50" charset="-128"/>
              </a:rPr>
              <a:t>凡例</a:t>
            </a:r>
            <a:r>
              <a:rPr kumimoji="1" lang="en-US" altLang="ja-JP" sz="1000" b="1" dirty="0">
                <a:solidFill>
                  <a:prstClr val="black"/>
                </a:solidFill>
                <a:latin typeface="メイリオ" panose="020B0604030504040204" pitchFamily="50" charset="-128"/>
                <a:ea typeface="メイリオ" panose="020B0604030504040204" pitchFamily="50" charset="-128"/>
              </a:rPr>
              <a:t>&gt;</a:t>
            </a:r>
            <a:r>
              <a:rPr kumimoji="1" lang="ja-JP" altLang="en-US" sz="1000" dirty="0">
                <a:solidFill>
                  <a:prstClr val="black"/>
                </a:solidFill>
                <a:latin typeface="メイリオ" panose="020B0604030504040204" pitchFamily="50" charset="-128"/>
                <a:ea typeface="メイリオ" panose="020B0604030504040204" pitchFamily="50" charset="-128"/>
              </a:rPr>
              <a:t>　［継］継続、［新］新規、</a:t>
            </a:r>
            <a:r>
              <a:rPr kumimoji="1" lang="en-US" altLang="ja-JP" sz="1000" dirty="0">
                <a:solidFill>
                  <a:prstClr val="black"/>
                </a:solidFill>
                <a:latin typeface="メイリオ" panose="020B0604030504040204" pitchFamily="50" charset="-128"/>
                <a:ea typeface="メイリオ" panose="020B0604030504040204" pitchFamily="50" charset="-128"/>
              </a:rPr>
              <a:t> 【</a:t>
            </a:r>
            <a:r>
              <a:rPr kumimoji="1" lang="ja-JP" altLang="en-US" sz="1000" dirty="0">
                <a:solidFill>
                  <a:prstClr val="black"/>
                </a:solidFill>
                <a:latin typeface="メイリオ" panose="020B0604030504040204" pitchFamily="50" charset="-128"/>
                <a:ea typeface="メイリオ" panose="020B0604030504040204" pitchFamily="50" charset="-128"/>
              </a:rPr>
              <a:t>部</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部局間連携、 　　　</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kumimoji="1" lang="ja-JP" altLang="en-US" sz="1000" dirty="0">
                <a:solidFill>
                  <a:prstClr val="black"/>
                </a:solidFill>
                <a:latin typeface="メイリオ" panose="020B0604030504040204" pitchFamily="50" charset="-128"/>
                <a:ea typeface="メイリオ" panose="020B0604030504040204" pitchFamily="50" charset="-128"/>
              </a:rPr>
              <a:t>　　　　  </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民</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官民連携、</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フ</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ﾌﾛﾝﾄﾗﾝﾅｰ、</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資</a:t>
            </a:r>
            <a:r>
              <a:rPr kumimoji="1" lang="en-US" altLang="ja-JP" sz="1000" dirty="0">
                <a:solidFill>
                  <a:prstClr val="black"/>
                </a:solidFill>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地域資源</a:t>
            </a:r>
          </a:p>
        </p:txBody>
      </p:sp>
      <p:sp>
        <p:nvSpPr>
          <p:cNvPr id="13" name="テキスト ボックス 12"/>
          <p:cNvSpPr txBox="1"/>
          <p:nvPr/>
        </p:nvSpPr>
        <p:spPr>
          <a:xfrm>
            <a:off x="6536661" y="6440992"/>
            <a:ext cx="273108" cy="369332"/>
          </a:xfrm>
          <a:prstGeom prst="rect">
            <a:avLst/>
          </a:prstGeom>
          <a:solidFill>
            <a:srgbClr val="FFFF00"/>
          </a:solidFill>
        </p:spPr>
        <p:txBody>
          <a:bodyPr wrap="square" rtlCol="0">
            <a:spAutoFit/>
          </a:bodyPr>
          <a:lstStyle/>
          <a:p>
            <a:pPr algn="ctr"/>
            <a:r>
              <a:rPr kumimoji="1" lang="ja-JP" altLang="en-US" b="1" dirty="0" smtClean="0"/>
              <a:t>３</a:t>
            </a:r>
            <a:endParaRPr kumimoji="1" lang="ja-JP" altLang="en-US" b="1" dirty="0"/>
          </a:p>
        </p:txBody>
      </p:sp>
    </p:spTree>
    <p:extLst>
      <p:ext uri="{BB962C8B-B14F-4D97-AF65-F5344CB8AC3E}">
        <p14:creationId xmlns:p14="http://schemas.microsoft.com/office/powerpoint/2010/main" val="640917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6">
            <a:lumMod val="60000"/>
            <a:lumOff val="40000"/>
          </a:schemeClr>
        </a:solidFill>
        <a:ln w="12700">
          <a:solidFill>
            <a:schemeClr val="accent6">
              <a:lumMod val="50000"/>
            </a:schemeClr>
          </a:solidFill>
        </a:ln>
      </a:spPr>
      <a:bodyPr wrap="square" rtlCol="0">
        <a:spAutoFit/>
      </a:bodyPr>
      <a:lstStyle>
        <a:defPPr>
          <a:defRPr sz="1200" b="1" dirty="0">
            <a:latin typeface="メイリオ" panose="020B0604030504040204" pitchFamily="50" charset="-128"/>
            <a:ea typeface="メイリオ"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1321</TotalTime>
  <Words>2544</Words>
  <Application>Microsoft Office PowerPoint</Application>
  <PresentationFormat>ワイド画面</PresentationFormat>
  <Paragraphs>249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主査（研究連携）</dc:creator>
  <cp:lastModifiedBy>喜多＿耕一</cp:lastModifiedBy>
  <cp:revision>111</cp:revision>
  <cp:lastPrinted>2020-05-28T07:32:39Z</cp:lastPrinted>
  <dcterms:created xsi:type="dcterms:W3CDTF">2019-08-28T06:21:44Z</dcterms:created>
  <dcterms:modified xsi:type="dcterms:W3CDTF">2020-06-04T09:09:01Z</dcterms:modified>
</cp:coreProperties>
</file>