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6"/>
  </p:notesMasterIdLst>
  <p:sldIdLst>
    <p:sldId id="260" r:id="rId3"/>
    <p:sldId id="258" r:id="rId4"/>
    <p:sldId id="262" r:id="rId5"/>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4" autoAdjust="0"/>
    <p:restoredTop sz="94660"/>
  </p:normalViewPr>
  <p:slideViewPr>
    <p:cSldViewPr snapToGrid="0">
      <p:cViewPr varScale="1">
        <p:scale>
          <a:sx n="71" d="100"/>
          <a:sy n="71"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565" cy="493868"/>
          </a:xfrm>
          <a:prstGeom prst="rect">
            <a:avLst/>
          </a:prstGeom>
        </p:spPr>
        <p:txBody>
          <a:bodyPr vert="horz" lIns="90735" tIns="45368" rIns="90735" bIns="4536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8" y="0"/>
            <a:ext cx="2919565" cy="493868"/>
          </a:xfrm>
          <a:prstGeom prst="rect">
            <a:avLst/>
          </a:prstGeom>
        </p:spPr>
        <p:txBody>
          <a:bodyPr vert="horz" lIns="90735" tIns="45368" rIns="90735" bIns="45368" rtlCol="0"/>
          <a:lstStyle>
            <a:lvl1pPr algn="r">
              <a:defRPr sz="1200"/>
            </a:lvl1pPr>
          </a:lstStyle>
          <a:p>
            <a:fld id="{A419BD14-E321-4DC6-91E4-37A1644DAB8A}" type="datetimeFigureOut">
              <a:rPr kumimoji="1" lang="ja-JP" altLang="en-US" smtClean="0"/>
              <a:t>2020/6/4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35" tIns="45368" rIns="90735" bIns="45368" rtlCol="0" anchor="ctr"/>
          <a:lstStyle/>
          <a:p>
            <a:endParaRPr lang="ja-JP" altLang="en-US"/>
          </a:p>
        </p:txBody>
      </p:sp>
      <p:sp>
        <p:nvSpPr>
          <p:cNvPr id="5" name="ノート プレースホルダー 4"/>
          <p:cNvSpPr>
            <a:spLocks noGrp="1"/>
          </p:cNvSpPr>
          <p:nvPr>
            <p:ph type="body" sz="quarter" idx="3"/>
          </p:nvPr>
        </p:nvSpPr>
        <p:spPr>
          <a:xfrm>
            <a:off x="673264" y="4747762"/>
            <a:ext cx="5389240" cy="3884673"/>
          </a:xfrm>
          <a:prstGeom prst="rect">
            <a:avLst/>
          </a:prstGeom>
        </p:spPr>
        <p:txBody>
          <a:bodyPr vert="horz" lIns="90735" tIns="45368" rIns="90735" bIns="4536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2445"/>
            <a:ext cx="2919565" cy="493868"/>
          </a:xfrm>
          <a:prstGeom prst="rect">
            <a:avLst/>
          </a:prstGeom>
        </p:spPr>
        <p:txBody>
          <a:bodyPr vert="horz" lIns="90735" tIns="45368" rIns="90735" bIns="4536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8" y="9372445"/>
            <a:ext cx="2919565" cy="493868"/>
          </a:xfrm>
          <a:prstGeom prst="rect">
            <a:avLst/>
          </a:prstGeom>
        </p:spPr>
        <p:txBody>
          <a:bodyPr vert="horz" lIns="90735" tIns="45368" rIns="90735" bIns="45368" rtlCol="0" anchor="b"/>
          <a:lstStyle>
            <a:lvl1pPr algn="r">
              <a:defRPr sz="1200"/>
            </a:lvl1pPr>
          </a:lstStyle>
          <a:p>
            <a:fld id="{6F902562-821C-43C2-B00B-F1AC4A7511F4}" type="slidenum">
              <a:rPr kumimoji="1" lang="ja-JP" altLang="en-US" smtClean="0"/>
              <a:t>‹#›</a:t>
            </a:fld>
            <a:endParaRPr kumimoji="1" lang="ja-JP" altLang="en-US"/>
          </a:p>
        </p:txBody>
      </p:sp>
    </p:spTree>
    <p:extLst>
      <p:ext uri="{BB962C8B-B14F-4D97-AF65-F5344CB8AC3E}">
        <p14:creationId xmlns:p14="http://schemas.microsoft.com/office/powerpoint/2010/main" val="8972456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376094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374129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2770847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1674048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3536553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762290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3015451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3317600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4142448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28528146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377352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2899923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2865288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1233529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17B675-2E11-4CBD-B1BF-58BBADA56B47}"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3870895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367818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342872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418752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349507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373035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982984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AA18BC-8A70-4A71-9246-9345C5021AE8}" type="datetimeFigureOut">
              <a:rPr kumimoji="1" lang="ja-JP" altLang="en-US" smtClean="0"/>
              <a:t>2020/6/4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78023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A18BC-8A70-4A71-9246-9345C5021AE8}" type="datetimeFigureOut">
              <a:rPr kumimoji="1" lang="ja-JP" altLang="en-US" smtClean="0"/>
              <a:t>2020/6/4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05895-B564-4BF5-AB25-084D21FAC49E}" type="slidenum">
              <a:rPr kumimoji="1" lang="ja-JP" altLang="en-US" smtClean="0"/>
              <a:t>‹#›</a:t>
            </a:fld>
            <a:endParaRPr kumimoji="1" lang="ja-JP" altLang="en-US"/>
          </a:p>
        </p:txBody>
      </p:sp>
    </p:spTree>
    <p:extLst>
      <p:ext uri="{BB962C8B-B14F-4D97-AF65-F5344CB8AC3E}">
        <p14:creationId xmlns:p14="http://schemas.microsoft.com/office/powerpoint/2010/main" val="24628061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7B675-2E11-4CBD-B1BF-58BBADA56B47}" type="datetimeFigureOut">
              <a:rPr kumimoji="1" lang="ja-JP" altLang="en-US" smtClean="0"/>
              <a:t>2020/6/4</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33551-821F-4E45-B5BE-9C49F60D62A9}" type="slidenum">
              <a:rPr kumimoji="1" lang="ja-JP" altLang="en-US" smtClean="0"/>
              <a:t>‹#›</a:t>
            </a:fld>
            <a:endParaRPr kumimoji="1" lang="ja-JP" altLang="en-US"/>
          </a:p>
        </p:txBody>
      </p:sp>
    </p:spTree>
    <p:extLst>
      <p:ext uri="{BB962C8B-B14F-4D97-AF65-F5344CB8AC3E}">
        <p14:creationId xmlns:p14="http://schemas.microsoft.com/office/powerpoint/2010/main" val="25803671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566670" y="1181733"/>
            <a:ext cx="1618136" cy="307777"/>
          </a:xfrm>
          <a:prstGeom prst="rect">
            <a:avLst/>
          </a:prstGeom>
          <a:solidFill>
            <a:schemeClr val="accent1">
              <a:lumMod val="40000"/>
              <a:lumOff val="60000"/>
            </a:schemeClr>
          </a:solidFill>
          <a:ln>
            <a:noFill/>
          </a:ln>
        </p:spPr>
        <p:txBody>
          <a:bodyPr wrap="square" rtlCol="0">
            <a:spAutoFit/>
          </a:bodyPr>
          <a:lstStyle/>
          <a:p>
            <a:r>
              <a:rPr kumimoji="1" lang="ja-JP" altLang="en-US" sz="1400" b="1" dirty="0">
                <a:solidFill>
                  <a:prstClr val="black"/>
                </a:solidFill>
                <a:latin typeface="メイリオ" panose="020B0604030504040204" pitchFamily="50" charset="-128"/>
                <a:ea typeface="メイリオ" panose="020B0604030504040204" pitchFamily="50" charset="-128"/>
              </a:rPr>
              <a:t>第２ 現状と課題</a:t>
            </a:r>
          </a:p>
        </p:txBody>
      </p:sp>
      <p:sp>
        <p:nvSpPr>
          <p:cNvPr id="17" name="テキスト ボックス 16"/>
          <p:cNvSpPr txBox="1"/>
          <p:nvPr/>
        </p:nvSpPr>
        <p:spPr>
          <a:xfrm>
            <a:off x="566670" y="5027885"/>
            <a:ext cx="2709949" cy="307777"/>
          </a:xfrm>
          <a:prstGeom prst="rect">
            <a:avLst/>
          </a:prstGeom>
          <a:solidFill>
            <a:schemeClr val="accent1">
              <a:lumMod val="40000"/>
              <a:lumOff val="60000"/>
            </a:schemeClr>
          </a:solidFill>
          <a:ln>
            <a:noFill/>
          </a:ln>
        </p:spPr>
        <p:txBody>
          <a:bodyPr wrap="square" rtlCol="0">
            <a:spAutoFit/>
          </a:bodyPr>
          <a:lstStyle/>
          <a:p>
            <a:r>
              <a:rPr kumimoji="1" lang="ja-JP" altLang="en-US" sz="1400" b="1" dirty="0">
                <a:solidFill>
                  <a:prstClr val="black"/>
                </a:solidFill>
                <a:latin typeface="メイリオ" panose="020B0604030504040204" pitchFamily="50" charset="-128"/>
                <a:ea typeface="メイリオ" panose="020B0604030504040204" pitchFamily="50" charset="-128"/>
              </a:rPr>
              <a:t>第３ 目指す将来像と取組方向</a:t>
            </a:r>
          </a:p>
        </p:txBody>
      </p:sp>
      <p:sp>
        <p:nvSpPr>
          <p:cNvPr id="39" name="テキスト ボックス 38"/>
          <p:cNvSpPr txBox="1"/>
          <p:nvPr/>
        </p:nvSpPr>
        <p:spPr>
          <a:xfrm>
            <a:off x="6195577" y="4594208"/>
            <a:ext cx="1330214" cy="307777"/>
          </a:xfrm>
          <a:prstGeom prst="rect">
            <a:avLst/>
          </a:prstGeom>
          <a:solidFill>
            <a:schemeClr val="accent1">
              <a:lumMod val="40000"/>
              <a:lumOff val="60000"/>
            </a:schemeClr>
          </a:solidFill>
          <a:ln>
            <a:noFill/>
          </a:ln>
        </p:spPr>
        <p:txBody>
          <a:bodyPr wrap="square" rtlCol="0">
            <a:spAutoFit/>
          </a:bodyPr>
          <a:lstStyle/>
          <a:p>
            <a:r>
              <a:rPr kumimoji="1" lang="ja-JP" altLang="en-US" sz="1400" b="1" dirty="0">
                <a:solidFill>
                  <a:prstClr val="black"/>
                </a:solidFill>
                <a:latin typeface="メイリオ" panose="020B0604030504040204" pitchFamily="50" charset="-128"/>
                <a:ea typeface="メイリオ" panose="020B0604030504040204" pitchFamily="50" charset="-128"/>
              </a:rPr>
              <a:t>第４ 推進体制</a:t>
            </a:r>
          </a:p>
        </p:txBody>
      </p:sp>
      <p:sp>
        <p:nvSpPr>
          <p:cNvPr id="40" name="テキスト ボックス 39"/>
          <p:cNvSpPr txBox="1"/>
          <p:nvPr/>
        </p:nvSpPr>
        <p:spPr>
          <a:xfrm>
            <a:off x="6198818" y="5459616"/>
            <a:ext cx="1130708" cy="307777"/>
          </a:xfrm>
          <a:prstGeom prst="rect">
            <a:avLst/>
          </a:prstGeom>
          <a:solidFill>
            <a:schemeClr val="accent1">
              <a:lumMod val="40000"/>
              <a:lumOff val="60000"/>
            </a:schemeClr>
          </a:solidFill>
          <a:ln>
            <a:noFill/>
          </a:ln>
        </p:spPr>
        <p:txBody>
          <a:bodyPr wrap="square" rtlCol="0">
            <a:spAutoFit/>
          </a:bodyPr>
          <a:lstStyle/>
          <a:p>
            <a:r>
              <a:rPr kumimoji="1" lang="ja-JP" altLang="en-US" sz="1400" b="1" dirty="0">
                <a:solidFill>
                  <a:prstClr val="black"/>
                </a:solidFill>
                <a:latin typeface="メイリオ" panose="020B0604030504040204" pitchFamily="50" charset="-128"/>
                <a:ea typeface="メイリオ" panose="020B0604030504040204" pitchFamily="50" charset="-128"/>
              </a:rPr>
              <a:t>第５ 指　標</a:t>
            </a:r>
          </a:p>
        </p:txBody>
      </p:sp>
      <p:sp>
        <p:nvSpPr>
          <p:cNvPr id="25" name="テキスト ボックス 24"/>
          <p:cNvSpPr txBox="1"/>
          <p:nvPr/>
        </p:nvSpPr>
        <p:spPr>
          <a:xfrm>
            <a:off x="6201733" y="6507782"/>
            <a:ext cx="1373932" cy="307777"/>
          </a:xfrm>
          <a:prstGeom prst="rect">
            <a:avLst/>
          </a:prstGeom>
          <a:solidFill>
            <a:schemeClr val="accent1">
              <a:lumMod val="40000"/>
              <a:lumOff val="60000"/>
            </a:schemeClr>
          </a:solidFill>
          <a:ln>
            <a:noFill/>
          </a:ln>
        </p:spPr>
        <p:txBody>
          <a:bodyPr wrap="square" rtlCol="0">
            <a:spAutoFit/>
          </a:bodyPr>
          <a:lstStyle/>
          <a:p>
            <a:r>
              <a:rPr kumimoji="1" lang="ja-JP" altLang="en-US" sz="1400" b="1" dirty="0">
                <a:solidFill>
                  <a:prstClr val="black"/>
                </a:solidFill>
                <a:latin typeface="メイリオ" panose="020B0604030504040204" pitchFamily="50" charset="-128"/>
                <a:ea typeface="メイリオ" panose="020B0604030504040204" pitchFamily="50" charset="-128"/>
              </a:rPr>
              <a:t>第６ 用語解説</a:t>
            </a:r>
          </a:p>
        </p:txBody>
      </p:sp>
      <p:sp>
        <p:nvSpPr>
          <p:cNvPr id="32" name="テキスト ボックス 31"/>
          <p:cNvSpPr txBox="1"/>
          <p:nvPr/>
        </p:nvSpPr>
        <p:spPr>
          <a:xfrm>
            <a:off x="566670" y="460955"/>
            <a:ext cx="1138844" cy="307777"/>
          </a:xfrm>
          <a:prstGeom prst="rect">
            <a:avLst/>
          </a:prstGeom>
          <a:solidFill>
            <a:schemeClr val="accent1">
              <a:lumMod val="40000"/>
              <a:lumOff val="60000"/>
            </a:schemeClr>
          </a:solidFill>
          <a:ln>
            <a:noFill/>
          </a:ln>
        </p:spPr>
        <p:txBody>
          <a:bodyPr wrap="square" rtlCol="0">
            <a:spAutoFit/>
          </a:bodyPr>
          <a:lstStyle/>
          <a:p>
            <a:r>
              <a:rPr kumimoji="1" lang="ja-JP" altLang="en-US" sz="1400" b="1" dirty="0">
                <a:solidFill>
                  <a:prstClr val="black"/>
                </a:solidFill>
                <a:latin typeface="メイリオ" panose="020B0604030504040204" pitchFamily="50" charset="-128"/>
                <a:ea typeface="メイリオ" panose="020B0604030504040204" pitchFamily="50" charset="-128"/>
              </a:rPr>
              <a:t>第１ 趣　旨</a:t>
            </a:r>
          </a:p>
        </p:txBody>
      </p:sp>
      <p:sp>
        <p:nvSpPr>
          <p:cNvPr id="4" name="テキスト ボックス 3"/>
          <p:cNvSpPr txBox="1"/>
          <p:nvPr/>
        </p:nvSpPr>
        <p:spPr>
          <a:xfrm>
            <a:off x="1524000" y="4848"/>
            <a:ext cx="9144000" cy="400110"/>
          </a:xfrm>
          <a:prstGeom prst="rect">
            <a:avLst/>
          </a:prstGeom>
          <a:noFill/>
        </p:spPr>
        <p:txBody>
          <a:bodyPr wrap="square" rtlCol="0">
            <a:spAutoFit/>
          </a:bodyPr>
          <a:lstStyle/>
          <a:p>
            <a:pPr algn="ctr"/>
            <a:r>
              <a:rPr lang="ja-JP" altLang="en-US" sz="2000" b="1" dirty="0" smtClean="0">
                <a:solidFill>
                  <a:prstClr val="black"/>
                </a:solidFill>
                <a:latin typeface="メイリオ" panose="020B0604030504040204" pitchFamily="50" charset="-128"/>
                <a:ea typeface="メイリオ" panose="020B0604030504040204" pitchFamily="50" charset="-128"/>
              </a:rPr>
              <a:t>令和２年３月策定　「北海道</a:t>
            </a:r>
            <a:r>
              <a:rPr lang="ja-JP" altLang="en-US" sz="2000" b="1" dirty="0">
                <a:solidFill>
                  <a:prstClr val="black"/>
                </a:solidFill>
                <a:latin typeface="メイリオ" panose="020B0604030504040204" pitchFamily="50" charset="-128"/>
                <a:ea typeface="メイリオ" panose="020B0604030504040204" pitchFamily="50" charset="-128"/>
              </a:rPr>
              <a:t>スマート農業推進</a:t>
            </a:r>
            <a:r>
              <a:rPr lang="ja-JP" altLang="en-US" sz="2000" b="1" dirty="0" smtClean="0">
                <a:solidFill>
                  <a:prstClr val="black"/>
                </a:solidFill>
                <a:latin typeface="メイリオ" panose="020B0604030504040204" pitchFamily="50" charset="-128"/>
                <a:ea typeface="メイリオ" panose="020B0604030504040204" pitchFamily="50" charset="-128"/>
              </a:rPr>
              <a:t>方針」の</a:t>
            </a:r>
            <a:r>
              <a:rPr lang="ja-JP" altLang="en-US" sz="2000" b="1" dirty="0">
                <a:solidFill>
                  <a:prstClr val="black"/>
                </a:solidFill>
                <a:latin typeface="メイリオ" panose="020B0604030504040204" pitchFamily="50" charset="-128"/>
                <a:ea typeface="メイリオ" panose="020B0604030504040204" pitchFamily="50" charset="-128"/>
              </a:rPr>
              <a:t>概要</a:t>
            </a:r>
          </a:p>
        </p:txBody>
      </p:sp>
      <p:sp>
        <p:nvSpPr>
          <p:cNvPr id="9" name="テキスト ボックス 8"/>
          <p:cNvSpPr txBox="1"/>
          <p:nvPr/>
        </p:nvSpPr>
        <p:spPr>
          <a:xfrm>
            <a:off x="566670" y="1495629"/>
            <a:ext cx="5612280" cy="584775"/>
          </a:xfrm>
          <a:prstGeom prst="rect">
            <a:avLst/>
          </a:prstGeom>
          <a:noFill/>
        </p:spPr>
        <p:txBody>
          <a:bodyPr wrap="square" rtlCol="0">
            <a:spAutoFit/>
          </a:bodyPr>
          <a:lstStyle/>
          <a:p>
            <a:r>
              <a:rPr kumimoji="1" lang="ja-JP" altLang="en-US" sz="1200" b="1" dirty="0">
                <a:solidFill>
                  <a:prstClr val="black"/>
                </a:solidFill>
                <a:latin typeface="メイリオ" panose="020B0604030504040204" pitchFamily="50" charset="-128"/>
                <a:ea typeface="メイリオ" panose="020B0604030504040204" pitchFamily="50" charset="-128"/>
              </a:rPr>
              <a:t>１ 農業構造</a:t>
            </a:r>
            <a:r>
              <a:rPr kumimoji="1" lang="ja-JP" altLang="en-US" sz="1200" dirty="0">
                <a:solidFill>
                  <a:prstClr val="black"/>
                </a:solidFill>
                <a:latin typeface="メイリオ" panose="020B0604030504040204" pitchFamily="50" charset="-128"/>
                <a:ea typeface="メイリオ" panose="020B0604030504040204" pitchFamily="50" charset="-128"/>
              </a:rPr>
              <a:t> </a:t>
            </a:r>
            <a:endParaRPr kumimoji="1" lang="en-US" altLang="ja-JP" sz="12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販売農家戸数の減少と</a:t>
            </a:r>
            <a:r>
              <a:rPr kumimoji="1" lang="ja-JP" altLang="en-US" sz="1000" b="1" u="sng" dirty="0">
                <a:solidFill>
                  <a:prstClr val="black"/>
                </a:solidFill>
                <a:latin typeface="メイリオ" panose="020B0604030504040204" pitchFamily="50" charset="-128"/>
                <a:ea typeface="メイリオ" panose="020B0604030504040204" pitchFamily="50" charset="-128"/>
              </a:rPr>
              <a:t>基幹的農業従事者の高齢化</a:t>
            </a:r>
            <a:r>
              <a:rPr kumimoji="1" lang="ja-JP" altLang="en-US" sz="1000" dirty="0">
                <a:solidFill>
                  <a:prstClr val="black"/>
                </a:solidFill>
                <a:latin typeface="メイリオ" panose="020B0604030504040204" pitchFamily="50" charset="-128"/>
                <a:ea typeface="メイリオ" panose="020B0604030504040204" pitchFamily="50" charset="-128"/>
              </a:rPr>
              <a:t>（</a:t>
            </a:r>
            <a:r>
              <a:rPr kumimoji="1" lang="en-US" altLang="ja-JP" sz="1000" dirty="0">
                <a:solidFill>
                  <a:prstClr val="black"/>
                </a:solidFill>
                <a:latin typeface="メイリオ" panose="020B0604030504040204" pitchFamily="50" charset="-128"/>
                <a:ea typeface="メイリオ" panose="020B0604030504040204" pitchFamily="50" charset="-128"/>
              </a:rPr>
              <a:t>65</a:t>
            </a:r>
            <a:r>
              <a:rPr kumimoji="1" lang="ja-JP" altLang="en-US" sz="1000" dirty="0">
                <a:solidFill>
                  <a:prstClr val="black"/>
                </a:solidFill>
                <a:latin typeface="メイリオ" panose="020B0604030504040204" pitchFamily="50" charset="-128"/>
                <a:ea typeface="メイリオ" panose="020B0604030504040204" pitchFamily="50" charset="-128"/>
              </a:rPr>
              <a:t>歳以上が約４割）。</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１戸当たり平均経営耕地面積の拡大と</a:t>
            </a:r>
            <a:r>
              <a:rPr kumimoji="1" lang="ja-JP" altLang="en-US" sz="1000" b="1" u="sng" dirty="0">
                <a:solidFill>
                  <a:prstClr val="black"/>
                </a:solidFill>
                <a:latin typeface="メイリオ" panose="020B0604030504040204" pitchFamily="50" charset="-128"/>
                <a:ea typeface="メイリオ" panose="020B0604030504040204" pitchFamily="50" charset="-128"/>
              </a:rPr>
              <a:t>労働力不足</a:t>
            </a:r>
            <a:r>
              <a:rPr kumimoji="1" lang="ja-JP" altLang="en-US" sz="1000" dirty="0">
                <a:solidFill>
                  <a:prstClr val="black"/>
                </a:solidFill>
                <a:latin typeface="メイリオ" panose="020B0604030504040204" pitchFamily="50" charset="-128"/>
                <a:ea typeface="メイリオ" panose="020B0604030504040204" pitchFamily="50" charset="-128"/>
              </a:rPr>
              <a:t>。</a:t>
            </a:r>
            <a:endParaRPr kumimoji="1"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76441" y="5335662"/>
            <a:ext cx="5498793" cy="1508105"/>
          </a:xfrm>
          <a:prstGeom prst="rect">
            <a:avLst/>
          </a:prstGeom>
          <a:noFill/>
        </p:spPr>
        <p:txBody>
          <a:bodyPr wrap="square" rtlCol="0">
            <a:spAutoFit/>
          </a:bodyPr>
          <a:lstStyle/>
          <a:p>
            <a:r>
              <a:rPr kumimoji="1" lang="ja-JP" altLang="en-US" sz="1200" b="1" dirty="0">
                <a:solidFill>
                  <a:prstClr val="black"/>
                </a:solidFill>
                <a:latin typeface="メイリオ" panose="020B0604030504040204" pitchFamily="50" charset="-128"/>
                <a:ea typeface="メイリオ" panose="020B0604030504040204" pitchFamily="50" charset="-128"/>
              </a:rPr>
              <a:t>１ 目指す将来像</a:t>
            </a:r>
            <a:endParaRPr kumimoji="1" lang="en-US" altLang="ja-JP" sz="1200" b="1"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a:t>
            </a:r>
            <a:r>
              <a:rPr kumimoji="1" lang="ja-JP" altLang="en-US" sz="1000" b="1" u="sng" dirty="0">
                <a:solidFill>
                  <a:prstClr val="black"/>
                </a:solidFill>
                <a:latin typeface="メイリオ" panose="020B0604030504040204" pitchFamily="50" charset="-128"/>
                <a:ea typeface="メイリオ" panose="020B0604030504040204" pitchFamily="50" charset="-128"/>
              </a:rPr>
              <a:t>導入が期待されるスマート農業技術として</a:t>
            </a:r>
            <a:r>
              <a:rPr kumimoji="1" lang="en-US" altLang="ja-JP" sz="1000" b="1" u="sng" dirty="0">
                <a:solidFill>
                  <a:prstClr val="black"/>
                </a:solidFill>
                <a:latin typeface="メイリオ" panose="020B0604030504040204" pitchFamily="50" charset="-128"/>
                <a:ea typeface="メイリオ" panose="020B0604030504040204" pitchFamily="50" charset="-128"/>
              </a:rPr>
              <a:t>17</a:t>
            </a:r>
            <a:r>
              <a:rPr kumimoji="1" lang="ja-JP" altLang="en-US" sz="1000" b="1" u="sng" dirty="0">
                <a:solidFill>
                  <a:prstClr val="black"/>
                </a:solidFill>
                <a:latin typeface="メイリオ" panose="020B0604030504040204" pitchFamily="50" charset="-128"/>
                <a:ea typeface="メイリオ" panose="020B0604030504040204" pitchFamily="50" charset="-128"/>
              </a:rPr>
              <a:t>の技術を提示</a:t>
            </a:r>
            <a:r>
              <a:rPr kumimoji="1" lang="ja-JP" altLang="en-US" sz="1000" dirty="0">
                <a:solidFill>
                  <a:prstClr val="black"/>
                </a:solidFill>
                <a:latin typeface="メイリオ" panose="020B0604030504040204" pitchFamily="50" charset="-128"/>
                <a:ea typeface="メイリオ" panose="020B0604030504040204" pitchFamily="50" charset="-128"/>
              </a:rPr>
              <a:t>。</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（省力・効率化技術：</a:t>
            </a:r>
            <a:r>
              <a:rPr kumimoji="1" lang="en-US" altLang="ja-JP" sz="1000" dirty="0">
                <a:solidFill>
                  <a:prstClr val="black"/>
                </a:solidFill>
                <a:latin typeface="メイリオ" panose="020B0604030504040204" pitchFamily="50" charset="-128"/>
                <a:ea typeface="メイリオ" panose="020B0604030504040204" pitchFamily="50" charset="-128"/>
              </a:rPr>
              <a:t>14</a:t>
            </a:r>
            <a:r>
              <a:rPr kumimoji="1" lang="ja-JP" altLang="en-US" sz="1000" dirty="0">
                <a:solidFill>
                  <a:prstClr val="black"/>
                </a:solidFill>
                <a:latin typeface="メイリオ" panose="020B0604030504040204" pitchFamily="50" charset="-128"/>
                <a:ea typeface="メイリオ" panose="020B0604030504040204" pitchFamily="50" charset="-128"/>
              </a:rPr>
              <a:t>技術、精密化技術：</a:t>
            </a:r>
            <a:r>
              <a:rPr kumimoji="1" lang="en-US" altLang="ja-JP" sz="1000" dirty="0">
                <a:solidFill>
                  <a:prstClr val="black"/>
                </a:solidFill>
                <a:latin typeface="メイリオ" panose="020B0604030504040204" pitchFamily="50" charset="-128"/>
                <a:ea typeface="メイリオ" panose="020B0604030504040204" pitchFamily="50" charset="-128"/>
              </a:rPr>
              <a:t>3</a:t>
            </a:r>
            <a:r>
              <a:rPr kumimoji="1" lang="ja-JP" altLang="en-US" sz="1000" dirty="0">
                <a:solidFill>
                  <a:prstClr val="black"/>
                </a:solidFill>
                <a:latin typeface="メイリオ" panose="020B0604030504040204" pitchFamily="50" charset="-128"/>
                <a:ea typeface="メイリオ" panose="020B0604030504040204" pitchFamily="50" charset="-128"/>
              </a:rPr>
              <a:t>技術）</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経営形態別の将来像を暫定的に整理。</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・稲作（大規模経営、家族経営）</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・畑作（４輪作）</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・酪農（法人経営、家族経営）</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・園芸（露地野菜、施設園芸）</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・果樹</a:t>
            </a:r>
            <a:endParaRPr kumimoji="1"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6173880" y="4910967"/>
            <a:ext cx="5568447" cy="553998"/>
          </a:xfrm>
          <a:prstGeom prst="rect">
            <a:avLst/>
          </a:prstGeom>
          <a:noFill/>
        </p:spPr>
        <p:txBody>
          <a:bodyPr wrap="square" rtlCol="0">
            <a:spAutoFit/>
          </a:bodyPr>
          <a:lstStyle/>
          <a:p>
            <a:r>
              <a:rPr kumimoji="1" lang="ja-JP" altLang="en-US" sz="1000" dirty="0">
                <a:solidFill>
                  <a:prstClr val="black"/>
                </a:solidFill>
                <a:latin typeface="メイリオ" panose="020B0604030504040204" pitchFamily="50" charset="-128"/>
                <a:ea typeface="メイリオ" panose="020B0604030504040204" pitchFamily="50" charset="-128"/>
              </a:rPr>
              <a:t>○　道段階、市町村段階において、農業者と関係機関からなる推進体制</a:t>
            </a:r>
            <a:r>
              <a:rPr kumimoji="1" lang="ja-JP" altLang="en-US" sz="1000" dirty="0" smtClean="0">
                <a:solidFill>
                  <a:prstClr val="black"/>
                </a:solidFill>
                <a:latin typeface="メイリオ" panose="020B0604030504040204" pitchFamily="50" charset="-128"/>
                <a:ea typeface="メイリオ" panose="020B0604030504040204" pitchFamily="50" charset="-128"/>
              </a:rPr>
              <a:t>を構築</a:t>
            </a:r>
            <a:r>
              <a:rPr kumimoji="1" lang="ja-JP" altLang="en-US" sz="1000" dirty="0">
                <a:solidFill>
                  <a:prstClr val="black"/>
                </a:solidFill>
                <a:latin typeface="メイリオ" panose="020B0604030504040204" pitchFamily="50" charset="-128"/>
                <a:ea typeface="メイリオ" panose="020B0604030504040204" pitchFamily="50" charset="-128"/>
              </a:rPr>
              <a:t>し、関係者</a:t>
            </a:r>
            <a:r>
              <a:rPr kumimoji="1" lang="ja-JP" altLang="en-US" sz="1000" dirty="0" smtClean="0">
                <a:solidFill>
                  <a:prstClr val="black"/>
                </a:solidFill>
                <a:latin typeface="メイリオ" panose="020B0604030504040204" pitchFamily="50" charset="-128"/>
                <a:ea typeface="メイリオ" panose="020B0604030504040204" pitchFamily="50" charset="-128"/>
              </a:rPr>
              <a:t>が</a:t>
            </a:r>
            <a:br>
              <a:rPr kumimoji="1" lang="ja-JP" altLang="en-US" sz="1000" dirty="0" smtClean="0">
                <a:solidFill>
                  <a:prstClr val="black"/>
                </a:solidFill>
                <a:latin typeface="メイリオ" panose="020B0604030504040204" pitchFamily="50" charset="-128"/>
                <a:ea typeface="メイリオ" panose="020B0604030504040204" pitchFamily="50" charset="-128"/>
              </a:rPr>
            </a:br>
            <a:r>
              <a:rPr kumimoji="1" lang="ja-JP" altLang="en-US" sz="1000" dirty="0" smtClean="0">
                <a:solidFill>
                  <a:prstClr val="black"/>
                </a:solidFill>
                <a:latin typeface="メイリオ" panose="020B0604030504040204" pitchFamily="50" charset="-128"/>
                <a:ea typeface="メイリオ" panose="020B0604030504040204" pitchFamily="50" charset="-128"/>
              </a:rPr>
              <a:t>　それぞれ</a:t>
            </a:r>
            <a:r>
              <a:rPr kumimoji="1" lang="ja-JP" altLang="en-US" sz="1000" dirty="0">
                <a:solidFill>
                  <a:prstClr val="black"/>
                </a:solidFill>
                <a:latin typeface="メイリオ" panose="020B0604030504040204" pitchFamily="50" charset="-128"/>
                <a:ea typeface="メイリオ" panose="020B0604030504040204" pitchFamily="50" charset="-128"/>
              </a:rPr>
              <a:t>の役割を果たしながら、情報の共有と連携</a:t>
            </a:r>
            <a:r>
              <a:rPr kumimoji="1" lang="ja-JP" altLang="en-US" sz="1000" dirty="0" smtClean="0">
                <a:solidFill>
                  <a:prstClr val="black"/>
                </a:solidFill>
                <a:latin typeface="メイリオ" panose="020B0604030504040204" pitchFamily="50" charset="-128"/>
                <a:ea typeface="メイリオ" panose="020B0604030504040204" pitchFamily="50" charset="-128"/>
              </a:rPr>
              <a:t>・協働</a:t>
            </a:r>
            <a:r>
              <a:rPr kumimoji="1" lang="ja-JP" altLang="en-US" sz="1000" dirty="0">
                <a:solidFill>
                  <a:prstClr val="black"/>
                </a:solidFill>
                <a:latin typeface="メイリオ" panose="020B0604030504040204" pitchFamily="50" charset="-128"/>
                <a:ea typeface="メイリオ" panose="020B0604030504040204" pitchFamily="50" charset="-128"/>
              </a:rPr>
              <a:t>により、地域への円滑な普及</a:t>
            </a:r>
            <a:r>
              <a:rPr kumimoji="1" lang="ja-JP" altLang="en-US" sz="1000" dirty="0" smtClean="0">
                <a:solidFill>
                  <a:prstClr val="black"/>
                </a:solidFill>
                <a:latin typeface="メイリオ" panose="020B0604030504040204" pitchFamily="50" charset="-128"/>
                <a:ea typeface="メイリオ" panose="020B0604030504040204" pitchFamily="50" charset="-128"/>
              </a:rPr>
              <a:t>と</a:t>
            </a:r>
            <a:br>
              <a:rPr kumimoji="1" lang="ja-JP" altLang="en-US" sz="1000" dirty="0" smtClean="0">
                <a:solidFill>
                  <a:prstClr val="black"/>
                </a:solidFill>
                <a:latin typeface="メイリオ" panose="020B0604030504040204" pitchFamily="50" charset="-128"/>
                <a:ea typeface="メイリオ" panose="020B0604030504040204" pitchFamily="50" charset="-128"/>
              </a:rPr>
            </a:br>
            <a:r>
              <a:rPr kumimoji="1" lang="ja-JP" altLang="en-US" sz="1000" dirty="0" smtClean="0">
                <a:solidFill>
                  <a:prstClr val="black"/>
                </a:solidFill>
                <a:latin typeface="メイリオ" panose="020B0604030504040204" pitchFamily="50" charset="-128"/>
                <a:ea typeface="メイリオ" panose="020B0604030504040204" pitchFamily="50" charset="-128"/>
              </a:rPr>
              <a:t>　定着</a:t>
            </a:r>
            <a:r>
              <a:rPr kumimoji="1" lang="ja-JP" altLang="en-US" sz="1000" dirty="0">
                <a:solidFill>
                  <a:prstClr val="black"/>
                </a:solidFill>
                <a:latin typeface="メイリオ" panose="020B0604030504040204" pitchFamily="50" charset="-128"/>
                <a:ea typeface="メイリオ" panose="020B0604030504040204" pitchFamily="50" charset="-128"/>
              </a:rPr>
              <a:t>を促進。</a:t>
            </a:r>
            <a:endParaRPr kumimoji="1"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173879" y="5756000"/>
            <a:ext cx="4563150" cy="246221"/>
          </a:xfrm>
          <a:prstGeom prst="rect">
            <a:avLst/>
          </a:prstGeom>
          <a:noFill/>
        </p:spPr>
        <p:txBody>
          <a:bodyPr wrap="square" rtlCol="0">
            <a:spAutoFit/>
          </a:bodyPr>
          <a:lstStyle/>
          <a:p>
            <a:r>
              <a:rPr kumimoji="1" lang="ja-JP" altLang="en-US" sz="1000" dirty="0">
                <a:solidFill>
                  <a:prstClr val="black"/>
                </a:solidFill>
                <a:latin typeface="メイリオ" panose="020B0604030504040204" pitchFamily="50" charset="-128"/>
                <a:ea typeface="メイリオ" panose="020B0604030504040204" pitchFamily="50" charset="-128"/>
              </a:rPr>
              <a:t>○　農業用トラクターのＧＮＳＳガイダンスシステム導入台数</a:t>
            </a:r>
            <a:endParaRPr kumimoji="1" lang="en-US" altLang="ja-JP" sz="1000" dirty="0">
              <a:solidFill>
                <a:prstClr val="black"/>
              </a:solidFill>
              <a:latin typeface="メイリオ" panose="020B0604030504040204" pitchFamily="50" charset="-128"/>
              <a:ea typeface="メイリオ"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1279791437"/>
              </p:ext>
            </p:extLst>
          </p:nvPr>
        </p:nvGraphicFramePr>
        <p:xfrm>
          <a:off x="6390938" y="5978352"/>
          <a:ext cx="5351388" cy="487680"/>
        </p:xfrm>
        <a:graphic>
          <a:graphicData uri="http://schemas.openxmlformats.org/drawingml/2006/table">
            <a:tbl>
              <a:tblPr firstRow="1" bandRow="1">
                <a:tableStyleId>{00A15C55-8517-42AA-B614-E9B94910E393}</a:tableStyleId>
              </a:tblPr>
              <a:tblGrid>
                <a:gridCol w="1783796">
                  <a:extLst>
                    <a:ext uri="{9D8B030D-6E8A-4147-A177-3AD203B41FA5}">
                      <a16:colId xmlns:a16="http://schemas.microsoft.com/office/drawing/2014/main" val="293844443"/>
                    </a:ext>
                  </a:extLst>
                </a:gridCol>
                <a:gridCol w="1783796">
                  <a:extLst>
                    <a:ext uri="{9D8B030D-6E8A-4147-A177-3AD203B41FA5}">
                      <a16:colId xmlns:a16="http://schemas.microsoft.com/office/drawing/2014/main" val="3872275555"/>
                    </a:ext>
                  </a:extLst>
                </a:gridCol>
                <a:gridCol w="1783796">
                  <a:extLst>
                    <a:ext uri="{9D8B030D-6E8A-4147-A177-3AD203B41FA5}">
                      <a16:colId xmlns:a16="http://schemas.microsoft.com/office/drawing/2014/main" val="3091270010"/>
                    </a:ext>
                  </a:extLst>
                </a:gridCol>
              </a:tblGrid>
              <a:tr h="161525">
                <a:tc>
                  <a:txBody>
                    <a:bodyPr/>
                    <a:lstStyle/>
                    <a:p>
                      <a:pPr algn="ctr"/>
                      <a:r>
                        <a:rPr kumimoji="1" lang="ja-JP" altLang="en-US" sz="1000" dirty="0" smtClean="0">
                          <a:solidFill>
                            <a:schemeClr val="tx1"/>
                          </a:solidFill>
                        </a:rPr>
                        <a:t>現状（平成</a:t>
                      </a:r>
                      <a:r>
                        <a:rPr kumimoji="1" lang="en-US" altLang="ja-JP" sz="1000" dirty="0" smtClean="0">
                          <a:solidFill>
                            <a:schemeClr val="tx1"/>
                          </a:solidFill>
                        </a:rPr>
                        <a:t>30</a:t>
                      </a:r>
                      <a:r>
                        <a:rPr kumimoji="1" lang="ja-JP" altLang="en-US" sz="1000" dirty="0" smtClean="0">
                          <a:solidFill>
                            <a:schemeClr val="tx1"/>
                          </a:solidFill>
                        </a:rPr>
                        <a:t>年度）</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r>
                        <a:rPr kumimoji="1" lang="ja-JP" altLang="en-US" sz="1000" dirty="0" smtClean="0">
                          <a:solidFill>
                            <a:schemeClr val="tx1"/>
                          </a:solidFill>
                        </a:rPr>
                        <a:t>目標（令和</a:t>
                      </a:r>
                      <a:r>
                        <a:rPr kumimoji="1" lang="en-US" altLang="ja-JP" sz="1000" dirty="0" smtClean="0">
                          <a:solidFill>
                            <a:schemeClr val="tx1"/>
                          </a:solidFill>
                        </a:rPr>
                        <a:t>7</a:t>
                      </a:r>
                      <a:r>
                        <a:rPr kumimoji="1" lang="ja-JP" altLang="en-US" sz="1000" dirty="0" smtClean="0">
                          <a:solidFill>
                            <a:schemeClr val="tx1"/>
                          </a:solidFill>
                        </a:rPr>
                        <a:t>年度）</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r>
                        <a:rPr kumimoji="1" lang="ja-JP" altLang="en-US" sz="1000" dirty="0" smtClean="0">
                          <a:solidFill>
                            <a:schemeClr val="tx1"/>
                          </a:solidFill>
                        </a:rPr>
                        <a:t>増加台数</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733444728"/>
                  </a:ext>
                </a:extLst>
              </a:tr>
              <a:tr h="161525">
                <a:tc>
                  <a:txBody>
                    <a:bodyPr/>
                    <a:lstStyle/>
                    <a:p>
                      <a:pPr algn="ctr"/>
                      <a:r>
                        <a:rPr kumimoji="1" lang="en-US" altLang="ja-JP" sz="1000" dirty="0" smtClean="0">
                          <a:solidFill>
                            <a:schemeClr val="tx1"/>
                          </a:solidFill>
                        </a:rPr>
                        <a:t>11,530</a:t>
                      </a:r>
                      <a:r>
                        <a:rPr kumimoji="1" lang="ja-JP" altLang="en-US" sz="1000" dirty="0" smtClean="0">
                          <a:solidFill>
                            <a:schemeClr val="tx1"/>
                          </a:solidFill>
                        </a:rPr>
                        <a:t>台</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r>
                        <a:rPr kumimoji="1" lang="en-US" altLang="ja-JP" sz="1000" dirty="0" smtClean="0">
                          <a:solidFill>
                            <a:schemeClr val="tx1"/>
                          </a:solidFill>
                        </a:rPr>
                        <a:t>26,000</a:t>
                      </a:r>
                      <a:r>
                        <a:rPr kumimoji="1" lang="ja-JP" altLang="en-US" sz="1000" dirty="0" smtClean="0">
                          <a:solidFill>
                            <a:schemeClr val="tx1"/>
                          </a:solidFill>
                        </a:rPr>
                        <a:t>台</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r>
                        <a:rPr kumimoji="1" lang="en-US" altLang="ja-JP" sz="1000" dirty="0" smtClean="0">
                          <a:solidFill>
                            <a:schemeClr val="tx1"/>
                          </a:solidFill>
                        </a:rPr>
                        <a:t>14,470</a:t>
                      </a:r>
                      <a:r>
                        <a:rPr kumimoji="1" lang="ja-JP" altLang="en-US" sz="1000" dirty="0" smtClean="0">
                          <a:solidFill>
                            <a:schemeClr val="tx1"/>
                          </a:solidFill>
                        </a:rPr>
                        <a:t>台</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82797783"/>
                  </a:ext>
                </a:extLst>
              </a:tr>
            </a:tbl>
          </a:graphicData>
        </a:graphic>
      </p:graphicFrame>
      <p:sp>
        <p:nvSpPr>
          <p:cNvPr id="28" name="正方形/長方形 27"/>
          <p:cNvSpPr/>
          <p:nvPr/>
        </p:nvSpPr>
        <p:spPr>
          <a:xfrm>
            <a:off x="425004" y="423953"/>
            <a:ext cx="5760430" cy="6434047"/>
          </a:xfrm>
          <a:prstGeom prst="rect">
            <a:avLst/>
          </a:prstGeom>
          <a:noFill/>
          <a:ln w="254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prstClr val="white"/>
              </a:solidFill>
              <a:latin typeface="Calibri" panose="020F0502020204030204"/>
              <a:ea typeface="游ゴシック" panose="020B0400000000000000" pitchFamily="50" charset="-128"/>
            </a:endParaRPr>
          </a:p>
        </p:txBody>
      </p:sp>
      <p:sp>
        <p:nvSpPr>
          <p:cNvPr id="29" name="正方形/長方形 28"/>
          <p:cNvSpPr/>
          <p:nvPr/>
        </p:nvSpPr>
        <p:spPr>
          <a:xfrm>
            <a:off x="6188696" y="423954"/>
            <a:ext cx="5635414" cy="6434047"/>
          </a:xfrm>
          <a:prstGeom prst="rect">
            <a:avLst/>
          </a:prstGeom>
          <a:noFill/>
          <a:ln w="254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prstClr val="white"/>
              </a:solidFill>
              <a:latin typeface="Calibri" panose="020F0502020204030204"/>
              <a:ea typeface="游ゴシック" panose="020B0400000000000000" pitchFamily="50" charset="-128"/>
            </a:endParaRPr>
          </a:p>
        </p:txBody>
      </p:sp>
      <p:sp>
        <p:nvSpPr>
          <p:cNvPr id="33" name="テキスト ボックス 32"/>
          <p:cNvSpPr txBox="1"/>
          <p:nvPr/>
        </p:nvSpPr>
        <p:spPr>
          <a:xfrm>
            <a:off x="566670" y="751028"/>
            <a:ext cx="5602876" cy="400110"/>
          </a:xfrm>
          <a:prstGeom prst="rect">
            <a:avLst/>
          </a:prstGeom>
          <a:noFill/>
        </p:spPr>
        <p:txBody>
          <a:bodyPr wrap="square" rtlCol="0">
            <a:spAutoFit/>
          </a:bodyPr>
          <a:lstStyle/>
          <a:p>
            <a:r>
              <a:rPr kumimoji="1" lang="ja-JP" altLang="en-US" sz="1000" dirty="0">
                <a:solidFill>
                  <a:prstClr val="black"/>
                </a:solidFill>
                <a:latin typeface="メイリオ" panose="020B0604030504040204" pitchFamily="50" charset="-128"/>
                <a:ea typeface="メイリオ" panose="020B0604030504040204" pitchFamily="50" charset="-128"/>
              </a:rPr>
              <a:t>○　国や市町村、関係機関・団体などと連携を一層強化し、地域や個々の</a:t>
            </a:r>
            <a:r>
              <a:rPr kumimoji="1" lang="ja-JP" altLang="en-US" sz="1000" dirty="0" smtClean="0">
                <a:solidFill>
                  <a:prstClr val="black"/>
                </a:solidFill>
                <a:latin typeface="メイリオ" panose="020B0604030504040204" pitchFamily="50" charset="-128"/>
                <a:ea typeface="メイリオ" panose="020B0604030504040204" pitchFamily="50" charset="-128"/>
              </a:rPr>
              <a:t>営農状況</a:t>
            </a:r>
            <a:r>
              <a:rPr kumimoji="1" lang="ja-JP" altLang="en-US" sz="1000" dirty="0">
                <a:solidFill>
                  <a:prstClr val="black"/>
                </a:solidFill>
                <a:latin typeface="メイリオ" panose="020B0604030504040204" pitchFamily="50" charset="-128"/>
                <a:ea typeface="メイリオ" panose="020B0604030504040204" pitchFamily="50" charset="-128"/>
              </a:rPr>
              <a:t>に</a:t>
            </a:r>
            <a:r>
              <a:rPr kumimoji="1" lang="ja-JP" altLang="en-US" sz="1000" dirty="0" smtClean="0">
                <a:solidFill>
                  <a:prstClr val="black"/>
                </a:solidFill>
                <a:latin typeface="メイリオ" panose="020B0604030504040204" pitchFamily="50" charset="-128"/>
                <a:ea typeface="メイリオ" panose="020B0604030504040204" pitchFamily="50" charset="-128"/>
              </a:rPr>
              <a:t>応じた</a:t>
            </a:r>
            <a:br>
              <a:rPr kumimoji="1" lang="ja-JP" altLang="en-US" sz="1000" dirty="0" smtClean="0">
                <a:solidFill>
                  <a:prstClr val="black"/>
                </a:solidFill>
                <a:latin typeface="メイリオ" panose="020B0604030504040204" pitchFamily="50" charset="-128"/>
                <a:ea typeface="メイリオ" panose="020B0604030504040204" pitchFamily="50" charset="-128"/>
              </a:rPr>
            </a:br>
            <a:r>
              <a:rPr kumimoji="1" lang="ja-JP" altLang="en-US" sz="1000" dirty="0" smtClean="0">
                <a:solidFill>
                  <a:prstClr val="black"/>
                </a:solidFill>
                <a:latin typeface="メイリオ" panose="020B0604030504040204" pitchFamily="50" charset="-128"/>
                <a:ea typeface="メイリオ" panose="020B0604030504040204" pitchFamily="50" charset="-128"/>
              </a:rPr>
              <a:t>　スマート</a:t>
            </a:r>
            <a:r>
              <a:rPr kumimoji="1" lang="ja-JP" altLang="en-US" sz="1000" dirty="0">
                <a:solidFill>
                  <a:prstClr val="black"/>
                </a:solidFill>
                <a:latin typeface="メイリオ" panose="020B0604030504040204" pitchFamily="50" charset="-128"/>
                <a:ea typeface="メイリオ" panose="020B0604030504040204" pitchFamily="50" charset="-128"/>
              </a:rPr>
              <a:t>農業を推進していく共通の指針として策定。</a:t>
            </a:r>
          </a:p>
        </p:txBody>
      </p:sp>
      <p:sp>
        <p:nvSpPr>
          <p:cNvPr id="34" name="テキスト ボックス 33"/>
          <p:cNvSpPr txBox="1"/>
          <p:nvPr/>
        </p:nvSpPr>
        <p:spPr>
          <a:xfrm>
            <a:off x="566670" y="2028617"/>
            <a:ext cx="5612280" cy="584775"/>
          </a:xfrm>
          <a:prstGeom prst="rect">
            <a:avLst/>
          </a:prstGeom>
          <a:noFill/>
        </p:spPr>
        <p:txBody>
          <a:bodyPr wrap="square" rtlCol="0">
            <a:spAutoFit/>
          </a:bodyPr>
          <a:lstStyle/>
          <a:p>
            <a:r>
              <a:rPr kumimoji="1" lang="ja-JP" altLang="en-US" sz="1200" b="1" dirty="0">
                <a:solidFill>
                  <a:prstClr val="black"/>
                </a:solidFill>
                <a:latin typeface="メイリオ" panose="020B0604030504040204" pitchFamily="50" charset="-128"/>
                <a:ea typeface="メイリオ" panose="020B0604030504040204" pitchFamily="50" charset="-128"/>
              </a:rPr>
              <a:t>２ 分野別の状況</a:t>
            </a:r>
            <a:r>
              <a:rPr kumimoji="1" lang="ja-JP" altLang="en-US" sz="1200" dirty="0">
                <a:solidFill>
                  <a:prstClr val="black"/>
                </a:solidFill>
                <a:latin typeface="メイリオ" panose="020B0604030504040204" pitchFamily="50" charset="-128"/>
                <a:ea typeface="メイリオ" panose="020B0604030504040204" pitchFamily="50" charset="-128"/>
              </a:rPr>
              <a:t> </a:t>
            </a:r>
            <a:endParaRPr kumimoji="1" lang="en-US" altLang="ja-JP" sz="12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稲作、畑作、園芸、畜産の４分野の現状と課題を整理。</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（経営規模拡大や家畜飼養頭数の増加による労働力不足など）</a:t>
            </a:r>
            <a:endParaRPr kumimoji="1"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35" name="テキスト ボックス 34"/>
          <p:cNvSpPr txBox="1"/>
          <p:nvPr/>
        </p:nvSpPr>
        <p:spPr>
          <a:xfrm>
            <a:off x="566670" y="2571510"/>
            <a:ext cx="5622039" cy="1046440"/>
          </a:xfrm>
          <a:prstGeom prst="rect">
            <a:avLst/>
          </a:prstGeom>
          <a:noFill/>
        </p:spPr>
        <p:txBody>
          <a:bodyPr wrap="square" rtlCol="0">
            <a:spAutoFit/>
          </a:bodyPr>
          <a:lstStyle/>
          <a:p>
            <a:r>
              <a:rPr kumimoji="1" lang="ja-JP" altLang="en-US" sz="1200" b="1" dirty="0">
                <a:solidFill>
                  <a:prstClr val="black"/>
                </a:solidFill>
                <a:latin typeface="メイリオ" panose="020B0604030504040204" pitchFamily="50" charset="-128"/>
                <a:ea typeface="メイリオ" panose="020B0604030504040204" pitchFamily="50" charset="-128"/>
              </a:rPr>
              <a:t>３ スマート農業</a:t>
            </a:r>
            <a:r>
              <a:rPr kumimoji="1" lang="ja-JP" altLang="en-US" sz="1200" dirty="0">
                <a:solidFill>
                  <a:prstClr val="black"/>
                </a:solidFill>
                <a:latin typeface="メイリオ" panose="020B0604030504040204" pitchFamily="50" charset="-128"/>
                <a:ea typeface="メイリオ" panose="020B0604030504040204" pitchFamily="50" charset="-128"/>
              </a:rPr>
              <a:t> </a:t>
            </a:r>
            <a:endParaRPr kumimoji="1" lang="en-US" altLang="ja-JP" sz="12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スマート農業で期待される効果</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a:t>
            </a:r>
            <a:r>
              <a:rPr kumimoji="1" lang="ja-JP" altLang="en-US" sz="1000" b="1" u="sng" dirty="0">
                <a:solidFill>
                  <a:prstClr val="black"/>
                </a:solidFill>
                <a:latin typeface="メイリオ" panose="020B0604030504040204" pitchFamily="50" charset="-128"/>
                <a:ea typeface="メイリオ" panose="020B0604030504040204" pitchFamily="50" charset="-128"/>
              </a:rPr>
              <a:t>超省力生産や多収・高品質生産、誰もが取り組みやすい農業の実現</a:t>
            </a:r>
            <a:r>
              <a:rPr kumimoji="1" lang="ja-JP" altLang="en-US" sz="1000" dirty="0">
                <a:solidFill>
                  <a:prstClr val="black"/>
                </a:solidFill>
                <a:latin typeface="メイリオ" panose="020B0604030504040204" pitchFamily="50" charset="-128"/>
                <a:ea typeface="メイリオ" panose="020B0604030504040204" pitchFamily="50" charset="-128"/>
              </a:rPr>
              <a:t>。</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スマート農業の現状</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a:t>
            </a:r>
            <a:r>
              <a:rPr kumimoji="1" lang="en-US" altLang="ja-JP" sz="1000" dirty="0">
                <a:solidFill>
                  <a:prstClr val="black"/>
                </a:solidFill>
                <a:latin typeface="メイリオ" panose="020B0604030504040204" pitchFamily="50" charset="-128"/>
                <a:ea typeface="メイリオ" panose="020B0604030504040204" pitchFamily="50" charset="-128"/>
              </a:rPr>
              <a:t>GNSS</a:t>
            </a:r>
            <a:r>
              <a:rPr kumimoji="1" lang="ja-JP" altLang="en-US" sz="1000" dirty="0">
                <a:solidFill>
                  <a:prstClr val="black"/>
                </a:solidFill>
                <a:latin typeface="メイリオ" panose="020B0604030504040204" pitchFamily="50" charset="-128"/>
                <a:ea typeface="メイリオ" panose="020B0604030504040204" pitchFamily="50" charset="-128"/>
              </a:rPr>
              <a:t>ガイダンスシステム、搾乳ロボットなどの導入状況を整理。</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普及に向けた課題</a:t>
            </a:r>
            <a:endParaRPr kumimoji="1" lang="en-US" altLang="ja-JP" sz="1000" dirty="0">
              <a:solidFill>
                <a:prstClr val="black"/>
              </a:solidFill>
              <a:latin typeface="メイリオ" panose="020B0604030504040204" pitchFamily="50" charset="-128"/>
              <a:ea typeface="メイリオ" panose="020B0604030504040204" pitchFamily="50"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3662207603"/>
              </p:ext>
            </p:extLst>
          </p:nvPr>
        </p:nvGraphicFramePr>
        <p:xfrm>
          <a:off x="566670" y="3567151"/>
          <a:ext cx="5555271" cy="1383030"/>
        </p:xfrm>
        <a:graphic>
          <a:graphicData uri="http://schemas.openxmlformats.org/drawingml/2006/table">
            <a:tbl>
              <a:tblPr firstRow="1" bandRow="1">
                <a:tableStyleId>{5940675A-B579-460E-94D1-54222C63F5DA}</a:tableStyleId>
              </a:tblPr>
              <a:tblGrid>
                <a:gridCol w="1544207">
                  <a:extLst>
                    <a:ext uri="{9D8B030D-6E8A-4147-A177-3AD203B41FA5}">
                      <a16:colId xmlns:a16="http://schemas.microsoft.com/office/drawing/2014/main" val="3221868319"/>
                    </a:ext>
                  </a:extLst>
                </a:gridCol>
                <a:gridCol w="4011064">
                  <a:extLst>
                    <a:ext uri="{9D8B030D-6E8A-4147-A177-3AD203B41FA5}">
                      <a16:colId xmlns:a16="http://schemas.microsoft.com/office/drawing/2014/main" val="3286956641"/>
                    </a:ext>
                  </a:extLst>
                </a:gridCol>
              </a:tblGrid>
              <a:tr h="238694">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技術の普及</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l">
                        <a:lnSpc>
                          <a:spcPts val="900"/>
                        </a:lnSpc>
                      </a:pPr>
                      <a:r>
                        <a:rPr kumimoji="1" lang="ja-JP" altLang="en-US" sz="900" dirty="0" smtClean="0">
                          <a:latin typeface="メイリオ" panose="020B0604030504040204" pitchFamily="50" charset="-128"/>
                          <a:ea typeface="メイリオ" panose="020B0604030504040204" pitchFamily="50" charset="-128"/>
                        </a:rPr>
                        <a:t>農業改良普及センター（ＡＥＣ）におけるスマート農業技術の習得。</a:t>
                      </a:r>
                      <a:endParaRPr kumimoji="1" lang="en-US" altLang="ja-JP" sz="900" dirty="0" smtClean="0">
                        <a:latin typeface="メイリオ" panose="020B0604030504040204" pitchFamily="50" charset="-128"/>
                        <a:ea typeface="メイリオ" panose="020B0604030504040204" pitchFamily="50" charset="-128"/>
                      </a:endParaRPr>
                    </a:p>
                    <a:p>
                      <a:pPr algn="l">
                        <a:lnSpc>
                          <a:spcPts val="900"/>
                        </a:lnSpc>
                      </a:pPr>
                      <a:r>
                        <a:rPr kumimoji="1" lang="ja-JP" altLang="en-US" sz="900" dirty="0" smtClean="0">
                          <a:latin typeface="メイリオ" panose="020B0604030504040204" pitchFamily="50" charset="-128"/>
                          <a:ea typeface="メイリオ" panose="020B0604030504040204" pitchFamily="50" charset="-128"/>
                        </a:rPr>
                        <a:t>関係機関等との情報の共有化による普及活動の高度化。</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063554971"/>
                  </a:ext>
                </a:extLst>
              </a:tr>
              <a:tr h="0">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人材の育成</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nSpc>
                          <a:spcPts val="900"/>
                        </a:lnSpc>
                      </a:pPr>
                      <a:r>
                        <a:rPr kumimoji="1" lang="ja-JP" altLang="en-US" sz="900" dirty="0" smtClean="0">
                          <a:latin typeface="メイリオ" panose="020B0604030504040204" pitchFamily="50" charset="-128"/>
                          <a:ea typeface="メイリオ" panose="020B0604030504040204" pitchFamily="50" charset="-128"/>
                        </a:rPr>
                        <a:t>地域におけるコーディネート等を担う指導人材育成。</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572508758"/>
                  </a:ext>
                </a:extLst>
              </a:tr>
              <a:tr h="182880">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導入コストの低減</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nSpc>
                          <a:spcPts val="900"/>
                        </a:lnSpc>
                      </a:pPr>
                      <a:r>
                        <a:rPr kumimoji="1" lang="ja-JP" altLang="en-US" sz="900" dirty="0" smtClean="0">
                          <a:latin typeface="メイリオ" panose="020B0604030504040204" pitchFamily="50" charset="-128"/>
                          <a:ea typeface="メイリオ" panose="020B0604030504040204" pitchFamily="50" charset="-128"/>
                        </a:rPr>
                        <a:t>導入コストの低減や費用対効果の検証。</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97794765"/>
                  </a:ext>
                </a:extLst>
              </a:tr>
              <a:tr h="121920">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技術の実証</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nSpc>
                          <a:spcPts val="900"/>
                        </a:lnSpc>
                      </a:pPr>
                      <a:r>
                        <a:rPr kumimoji="1" lang="ja-JP" altLang="en-US" sz="900" dirty="0" smtClean="0">
                          <a:latin typeface="メイリオ" panose="020B0604030504040204" pitchFamily="50" charset="-128"/>
                          <a:ea typeface="メイリオ" panose="020B0604030504040204" pitchFamily="50" charset="-128"/>
                        </a:rPr>
                        <a:t>スマート農業技術に係る多くの実証と成果の蓄積。</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308541883"/>
                  </a:ext>
                </a:extLst>
              </a:tr>
              <a:tr h="121920">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農業基盤の整備</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nSpc>
                          <a:spcPts val="900"/>
                        </a:lnSpc>
                      </a:pPr>
                      <a:r>
                        <a:rPr kumimoji="1" lang="ja-JP" altLang="en-US" sz="900" dirty="0" smtClean="0">
                          <a:latin typeface="メイリオ" panose="020B0604030504040204" pitchFamily="50" charset="-128"/>
                          <a:ea typeface="メイリオ" panose="020B0604030504040204" pitchFamily="50" charset="-128"/>
                        </a:rPr>
                        <a:t>ほ場の大区画化や排水対策、道路の整備等。</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567955780"/>
                  </a:ext>
                </a:extLst>
              </a:tr>
              <a:tr h="121920">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情報通信環境の整備</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nSpc>
                          <a:spcPts val="900"/>
                        </a:lnSpc>
                      </a:pPr>
                      <a:r>
                        <a:rPr kumimoji="1" lang="ja-JP" altLang="en-US" sz="900" dirty="0" smtClean="0">
                          <a:latin typeface="メイリオ" panose="020B0604030504040204" pitchFamily="50" charset="-128"/>
                          <a:ea typeface="メイリオ" panose="020B0604030504040204" pitchFamily="50" charset="-128"/>
                        </a:rPr>
                        <a:t>利用シーン等や有線・無線を組み合わせた環境の構築。</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4350038"/>
                  </a:ext>
                </a:extLst>
              </a:tr>
            </a:tbl>
          </a:graphicData>
        </a:graphic>
      </p:graphicFrame>
      <p:sp>
        <p:nvSpPr>
          <p:cNvPr id="45" name="テキスト ボックス 44"/>
          <p:cNvSpPr txBox="1"/>
          <p:nvPr/>
        </p:nvSpPr>
        <p:spPr>
          <a:xfrm>
            <a:off x="6178949" y="445863"/>
            <a:ext cx="5597805" cy="1938992"/>
          </a:xfrm>
          <a:prstGeom prst="rect">
            <a:avLst/>
          </a:prstGeom>
          <a:noFill/>
        </p:spPr>
        <p:txBody>
          <a:bodyPr wrap="square" rtlCol="0">
            <a:spAutoFit/>
          </a:bodyPr>
          <a:lstStyle/>
          <a:p>
            <a:r>
              <a:rPr kumimoji="1" lang="ja-JP" altLang="en-US" sz="1200" b="1" dirty="0">
                <a:solidFill>
                  <a:prstClr val="black"/>
                </a:solidFill>
                <a:latin typeface="メイリオ" panose="020B0604030504040204" pitchFamily="50" charset="-128"/>
                <a:ea typeface="メイリオ" panose="020B0604030504040204" pitchFamily="50" charset="-128"/>
              </a:rPr>
              <a:t>２ 地域でのスマート農業技術の導入の進め方</a:t>
            </a:r>
            <a:endParaRPr kumimoji="1" lang="en-US" altLang="ja-JP" sz="1200" b="1" dirty="0">
              <a:solidFill>
                <a:prstClr val="black"/>
              </a:solidFill>
              <a:latin typeface="メイリオ" panose="020B0604030504040204" pitchFamily="50" charset="-128"/>
              <a:ea typeface="メイリオ" panose="020B0604030504040204" pitchFamily="50" charset="-128"/>
            </a:endParaRPr>
          </a:p>
          <a:p>
            <a:endParaRPr kumimoji="1" lang="en-US" altLang="ja-JP" sz="300" b="1" dirty="0">
              <a:solidFill>
                <a:prstClr val="black"/>
              </a:solidFill>
              <a:latin typeface="メイリオ" panose="020B0604030504040204" pitchFamily="50" charset="-128"/>
              <a:ea typeface="メイリオ" panose="020B0604030504040204" pitchFamily="50" charset="-128"/>
            </a:endParaRPr>
          </a:p>
          <a:p>
            <a:r>
              <a:rPr kumimoji="1" lang="ja-JP" altLang="en-US" sz="1000" b="1" dirty="0">
                <a:solidFill>
                  <a:prstClr val="black"/>
                </a:solidFill>
                <a:latin typeface="メイリオ" panose="020B0604030504040204" pitchFamily="50" charset="-128"/>
                <a:ea typeface="メイリオ" panose="020B0604030504040204" pitchFamily="50" charset="-128"/>
              </a:rPr>
              <a:t>－基本的考え方－</a:t>
            </a:r>
            <a:r>
              <a:rPr kumimoji="1" lang="ja-JP" altLang="en-US" sz="1000" dirty="0">
                <a:solidFill>
                  <a:prstClr val="black"/>
                </a:solidFill>
                <a:latin typeface="メイリオ" panose="020B0604030504040204" pitchFamily="50" charset="-128"/>
                <a:ea typeface="メイリオ" panose="020B0604030504040204" pitchFamily="50" charset="-128"/>
              </a:rPr>
              <a:t> </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地域において、現状・課題の分析と今後の振興方策を検討し、必要</a:t>
            </a:r>
            <a:r>
              <a:rPr kumimoji="1" lang="ja-JP" altLang="en-US" sz="1000" dirty="0" smtClean="0">
                <a:solidFill>
                  <a:prstClr val="black"/>
                </a:solidFill>
                <a:latin typeface="メイリオ" panose="020B0604030504040204" pitchFamily="50" charset="-128"/>
                <a:ea typeface="メイリオ" panose="020B0604030504040204" pitchFamily="50" charset="-128"/>
              </a:rPr>
              <a:t>とされる</a:t>
            </a:r>
            <a:r>
              <a:rPr kumimoji="1" lang="ja-JP" altLang="en-US" sz="1000" dirty="0">
                <a:solidFill>
                  <a:prstClr val="black"/>
                </a:solidFill>
                <a:latin typeface="メイリオ" panose="020B0604030504040204" pitchFamily="50" charset="-128"/>
                <a:ea typeface="メイリオ" panose="020B0604030504040204" pitchFamily="50" charset="-128"/>
              </a:rPr>
              <a:t>スマート</a:t>
            </a:r>
            <a:r>
              <a:rPr kumimoji="1" lang="ja-JP" altLang="en-US" sz="1000" dirty="0" smtClean="0">
                <a:solidFill>
                  <a:prstClr val="black"/>
                </a:solidFill>
                <a:latin typeface="メイリオ" panose="020B0604030504040204" pitchFamily="50" charset="-128"/>
                <a:ea typeface="メイリオ" panose="020B0604030504040204" pitchFamily="50" charset="-128"/>
              </a:rPr>
              <a:t>農業</a:t>
            </a:r>
            <a:br>
              <a:rPr kumimoji="1" lang="ja-JP" altLang="en-US" sz="1000" dirty="0" smtClean="0">
                <a:solidFill>
                  <a:prstClr val="black"/>
                </a:solidFill>
                <a:latin typeface="メイリオ" panose="020B0604030504040204" pitchFamily="50" charset="-128"/>
                <a:ea typeface="メイリオ" panose="020B0604030504040204" pitchFamily="50" charset="-128"/>
              </a:rPr>
            </a:br>
            <a:r>
              <a:rPr kumimoji="1" lang="ja-JP" altLang="en-US" sz="1000" dirty="0" smtClean="0">
                <a:solidFill>
                  <a:prstClr val="black"/>
                </a:solidFill>
                <a:latin typeface="メイリオ" panose="020B0604030504040204" pitchFamily="50" charset="-128"/>
                <a:ea typeface="メイリオ" panose="020B0604030504040204" pitchFamily="50" charset="-128"/>
              </a:rPr>
              <a:t>　技術</a:t>
            </a:r>
            <a:r>
              <a:rPr kumimoji="1" lang="ja-JP" altLang="en-US" sz="1000" dirty="0">
                <a:solidFill>
                  <a:prstClr val="black"/>
                </a:solidFill>
                <a:latin typeface="メイリオ" panose="020B0604030504040204" pitchFamily="50" charset="-128"/>
                <a:ea typeface="メイリオ" panose="020B0604030504040204" pitchFamily="50" charset="-128"/>
              </a:rPr>
              <a:t>を選択の上、営農技術体系の整理が必要。</a:t>
            </a:r>
            <a:endParaRPr kumimoji="1" lang="en-US" altLang="ja-JP" sz="1000" dirty="0">
              <a:solidFill>
                <a:prstClr val="black"/>
              </a:solidFill>
              <a:latin typeface="メイリオ" panose="020B0604030504040204" pitchFamily="50" charset="-128"/>
              <a:ea typeface="メイリオ" panose="020B0604030504040204" pitchFamily="50" charset="-128"/>
            </a:endParaRPr>
          </a:p>
          <a:p>
            <a:pPr>
              <a:lnSpc>
                <a:spcPct val="150000"/>
              </a:lnSpc>
            </a:pPr>
            <a:r>
              <a:rPr kumimoji="1" lang="ja-JP" altLang="en-US" sz="1000" dirty="0">
                <a:solidFill>
                  <a:prstClr val="black"/>
                </a:solidFill>
                <a:latin typeface="メイリオ" panose="020B0604030504040204" pitchFamily="50" charset="-128"/>
                <a:ea typeface="メイリオ" panose="020B0604030504040204" pitchFamily="50" charset="-128"/>
              </a:rPr>
              <a:t>○　農業者個々の営農状況に応じて導入する技術、目的、効果、費用、</a:t>
            </a:r>
            <a:r>
              <a:rPr kumimoji="1" lang="ja-JP" altLang="en-US" sz="1000" dirty="0" smtClean="0">
                <a:solidFill>
                  <a:prstClr val="black"/>
                </a:solidFill>
                <a:latin typeface="メイリオ" panose="020B0604030504040204" pitchFamily="50" charset="-128"/>
                <a:ea typeface="メイリオ" panose="020B0604030504040204" pitchFamily="50" charset="-128"/>
              </a:rPr>
              <a:t>活用</a:t>
            </a:r>
            <a:r>
              <a:rPr kumimoji="1" lang="ja-JP" altLang="en-US" sz="1000" dirty="0">
                <a:solidFill>
                  <a:prstClr val="black"/>
                </a:solidFill>
                <a:latin typeface="メイリオ" panose="020B0604030504040204" pitchFamily="50" charset="-128"/>
                <a:ea typeface="メイリオ" panose="020B0604030504040204" pitchFamily="50" charset="-128"/>
              </a:rPr>
              <a:t>できる助成</a:t>
            </a:r>
            <a:r>
              <a:rPr kumimoji="1" lang="ja-JP" altLang="en-US" sz="1000" dirty="0" smtClean="0">
                <a:solidFill>
                  <a:prstClr val="black"/>
                </a:solidFill>
                <a:latin typeface="メイリオ" panose="020B0604030504040204" pitchFamily="50" charset="-128"/>
                <a:ea typeface="メイリオ" panose="020B0604030504040204" pitchFamily="50" charset="-128"/>
              </a:rPr>
              <a:t>制度な</a:t>
            </a:r>
            <a:br>
              <a:rPr kumimoji="1" lang="ja-JP" altLang="en-US" sz="1000" dirty="0" smtClean="0">
                <a:solidFill>
                  <a:prstClr val="black"/>
                </a:solidFill>
                <a:latin typeface="メイリオ" panose="020B0604030504040204" pitchFamily="50" charset="-128"/>
                <a:ea typeface="メイリオ" panose="020B0604030504040204" pitchFamily="50" charset="-128"/>
              </a:rPr>
            </a:br>
            <a:r>
              <a:rPr kumimoji="1" lang="ja-JP" altLang="en-US" sz="1000" dirty="0" smtClean="0">
                <a:solidFill>
                  <a:prstClr val="black"/>
                </a:solidFill>
                <a:latin typeface="メイリオ" panose="020B0604030504040204" pitchFamily="50" charset="-128"/>
                <a:ea typeface="メイリオ" panose="020B0604030504040204" pitchFamily="50" charset="-128"/>
              </a:rPr>
              <a:t>　</a:t>
            </a:r>
            <a:r>
              <a:rPr kumimoji="1" lang="ja-JP" altLang="en-US" sz="1000" dirty="0" err="1" smtClean="0">
                <a:solidFill>
                  <a:prstClr val="black"/>
                </a:solidFill>
                <a:latin typeface="メイリオ" panose="020B0604030504040204" pitchFamily="50" charset="-128"/>
                <a:ea typeface="メイリオ" panose="020B0604030504040204" pitchFamily="50" charset="-128"/>
              </a:rPr>
              <a:t>どを農</a:t>
            </a:r>
            <a:r>
              <a:rPr kumimoji="1" lang="ja-JP" altLang="en-US" sz="1000" dirty="0" smtClean="0">
                <a:solidFill>
                  <a:prstClr val="black"/>
                </a:solidFill>
                <a:latin typeface="メイリオ" panose="020B0604030504040204" pitchFamily="50" charset="-128"/>
                <a:ea typeface="メイリオ" panose="020B0604030504040204" pitchFamily="50" charset="-128"/>
              </a:rPr>
              <a:t>業者</a:t>
            </a:r>
            <a:r>
              <a:rPr kumimoji="1" lang="ja-JP" altLang="en-US" sz="1000" dirty="0">
                <a:solidFill>
                  <a:prstClr val="black"/>
                </a:solidFill>
                <a:latin typeface="メイリオ" panose="020B0604030504040204" pitchFamily="50" charset="-128"/>
                <a:ea typeface="メイリオ" panose="020B0604030504040204" pitchFamily="50" charset="-128"/>
              </a:rPr>
              <a:t>と市町村・農協等が十分に検討し、</a:t>
            </a:r>
            <a:r>
              <a:rPr kumimoji="1" lang="ja-JP" altLang="en-US" sz="1000" dirty="0" smtClean="0">
                <a:solidFill>
                  <a:prstClr val="black"/>
                </a:solidFill>
                <a:latin typeface="メイリオ" panose="020B0604030504040204" pitchFamily="50" charset="-128"/>
                <a:ea typeface="メイリオ" panose="020B0604030504040204" pitchFamily="50" charset="-128"/>
              </a:rPr>
              <a:t>導入効果</a:t>
            </a:r>
            <a:r>
              <a:rPr kumimoji="1" lang="ja-JP" altLang="en-US" sz="1000" dirty="0">
                <a:solidFill>
                  <a:prstClr val="black"/>
                </a:solidFill>
                <a:latin typeface="メイリオ" panose="020B0604030504040204" pitchFamily="50" charset="-128"/>
                <a:ea typeface="メイリオ" panose="020B0604030504040204" pitchFamily="50" charset="-128"/>
              </a:rPr>
              <a:t>が最大限発揮できるようにする</a:t>
            </a:r>
            <a:r>
              <a:rPr kumimoji="1" lang="ja-JP" altLang="en-US" sz="1000" dirty="0" smtClean="0">
                <a:solidFill>
                  <a:prstClr val="black"/>
                </a:solidFill>
                <a:latin typeface="メイリオ" panose="020B0604030504040204" pitchFamily="50" charset="-128"/>
                <a:ea typeface="メイリオ" panose="020B0604030504040204" pitchFamily="50" charset="-128"/>
              </a:rPr>
              <a:t>こと</a:t>
            </a:r>
            <a:br>
              <a:rPr kumimoji="1" lang="ja-JP" altLang="en-US" sz="1000" dirty="0" smtClean="0">
                <a:solidFill>
                  <a:prstClr val="black"/>
                </a:solidFill>
                <a:latin typeface="メイリオ" panose="020B0604030504040204" pitchFamily="50" charset="-128"/>
                <a:ea typeface="メイリオ" panose="020B0604030504040204" pitchFamily="50" charset="-128"/>
              </a:rPr>
            </a:br>
            <a:r>
              <a:rPr kumimoji="1" lang="ja-JP" altLang="en-US" sz="1000" dirty="0" smtClean="0">
                <a:solidFill>
                  <a:prstClr val="black"/>
                </a:solidFill>
                <a:latin typeface="メイリオ" panose="020B0604030504040204" pitchFamily="50" charset="-128"/>
                <a:ea typeface="メイリオ" panose="020B0604030504040204" pitchFamily="50" charset="-128"/>
              </a:rPr>
              <a:t>　が</a:t>
            </a:r>
            <a:r>
              <a:rPr kumimoji="1" lang="ja-JP" altLang="en-US" sz="1000" dirty="0">
                <a:solidFill>
                  <a:prstClr val="black"/>
                </a:solidFill>
                <a:latin typeface="メイリオ" panose="020B0604030504040204" pitchFamily="50" charset="-128"/>
                <a:ea typeface="メイリオ" panose="020B0604030504040204" pitchFamily="50" charset="-128"/>
              </a:rPr>
              <a:t>必要。</a:t>
            </a:r>
            <a:endParaRPr kumimoji="1" lang="en-US" altLang="ja-JP" sz="1000" dirty="0">
              <a:solidFill>
                <a:prstClr val="black"/>
              </a:solidFill>
              <a:latin typeface="メイリオ" panose="020B0604030504040204" pitchFamily="50" charset="-128"/>
              <a:ea typeface="メイリオ" panose="020B0604030504040204" pitchFamily="50" charset="-128"/>
            </a:endParaRPr>
          </a:p>
          <a:p>
            <a:pPr>
              <a:lnSpc>
                <a:spcPct val="150000"/>
              </a:lnSpc>
            </a:pPr>
            <a:r>
              <a:rPr kumimoji="1" lang="ja-JP" altLang="en-US" sz="1000" dirty="0">
                <a:solidFill>
                  <a:prstClr val="black"/>
                </a:solidFill>
                <a:latin typeface="メイリオ" panose="020B0604030504040204" pitchFamily="50" charset="-128"/>
                <a:ea typeface="メイリオ" panose="020B0604030504040204" pitchFamily="50" charset="-128"/>
              </a:rPr>
              <a:t>○　スマート農業技術に係る機械・機器の操作やデータ送信に必要な光</a:t>
            </a:r>
            <a:r>
              <a:rPr kumimoji="1" lang="ja-JP" altLang="en-US" sz="1000" dirty="0" smtClean="0">
                <a:solidFill>
                  <a:prstClr val="black"/>
                </a:solidFill>
                <a:latin typeface="メイリオ" panose="020B0604030504040204" pitchFamily="50" charset="-128"/>
                <a:ea typeface="メイリオ" panose="020B0604030504040204" pitchFamily="50" charset="-128"/>
              </a:rPr>
              <a:t>ファイバ</a:t>
            </a:r>
            <a:r>
              <a:rPr kumimoji="1" lang="ja-JP" altLang="en-US" sz="1000" dirty="0">
                <a:solidFill>
                  <a:prstClr val="black"/>
                </a:solidFill>
                <a:latin typeface="メイリオ" panose="020B0604030504040204" pitchFamily="50" charset="-128"/>
                <a:ea typeface="メイリオ" panose="020B0604030504040204" pitchFamily="50" charset="-128"/>
              </a:rPr>
              <a:t>等の情報</a:t>
            </a:r>
            <a:r>
              <a:rPr kumimoji="1" lang="ja-JP" altLang="en-US" sz="1000" dirty="0" smtClean="0">
                <a:solidFill>
                  <a:prstClr val="black"/>
                </a:solidFill>
                <a:latin typeface="メイリオ" panose="020B0604030504040204" pitchFamily="50" charset="-128"/>
                <a:ea typeface="メイリオ" panose="020B0604030504040204" pitchFamily="50" charset="-128"/>
              </a:rPr>
              <a:t>通信</a:t>
            </a:r>
            <a:br>
              <a:rPr kumimoji="1" lang="ja-JP" altLang="en-US" sz="1000" dirty="0" smtClean="0">
                <a:solidFill>
                  <a:prstClr val="black"/>
                </a:solidFill>
                <a:latin typeface="メイリオ" panose="020B0604030504040204" pitchFamily="50" charset="-128"/>
                <a:ea typeface="メイリオ" panose="020B0604030504040204" pitchFamily="50" charset="-128"/>
              </a:rPr>
            </a:br>
            <a:r>
              <a:rPr kumimoji="1" lang="ja-JP" altLang="en-US" sz="1000" dirty="0" smtClean="0">
                <a:solidFill>
                  <a:prstClr val="black"/>
                </a:solidFill>
                <a:latin typeface="メイリオ" panose="020B0604030504040204" pitchFamily="50" charset="-128"/>
                <a:ea typeface="メイリオ" panose="020B0604030504040204" pitchFamily="50" charset="-128"/>
              </a:rPr>
              <a:t>　網</a:t>
            </a:r>
            <a:r>
              <a:rPr kumimoji="1" lang="ja-JP" altLang="en-US" sz="1000" dirty="0">
                <a:solidFill>
                  <a:prstClr val="black"/>
                </a:solidFill>
                <a:latin typeface="メイリオ" panose="020B0604030504040204" pitchFamily="50" charset="-128"/>
                <a:ea typeface="メイリオ" panose="020B0604030504040204" pitchFamily="50" charset="-128"/>
              </a:rPr>
              <a:t>の整備、ほ場の大区画化や排水対策、農道の</a:t>
            </a:r>
            <a:r>
              <a:rPr kumimoji="1" lang="ja-JP" altLang="en-US" sz="1000" dirty="0" smtClean="0">
                <a:solidFill>
                  <a:prstClr val="black"/>
                </a:solidFill>
                <a:latin typeface="メイリオ" panose="020B0604030504040204" pitchFamily="50" charset="-128"/>
                <a:ea typeface="メイリオ" panose="020B0604030504040204" pitchFamily="50" charset="-128"/>
              </a:rPr>
              <a:t>整備等</a:t>
            </a:r>
            <a:r>
              <a:rPr kumimoji="1" lang="ja-JP" altLang="en-US" sz="1000" dirty="0">
                <a:solidFill>
                  <a:prstClr val="black"/>
                </a:solidFill>
                <a:latin typeface="メイリオ" panose="020B0604030504040204" pitchFamily="50" charset="-128"/>
                <a:ea typeface="メイリオ" panose="020B0604030504040204" pitchFamily="50" charset="-128"/>
              </a:rPr>
              <a:t>の農業基盤整備が必要。</a:t>
            </a:r>
            <a:endParaRPr kumimoji="1"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6173081" y="2390568"/>
            <a:ext cx="4479304" cy="276999"/>
          </a:xfrm>
          <a:prstGeom prst="rect">
            <a:avLst/>
          </a:prstGeom>
          <a:noFill/>
        </p:spPr>
        <p:txBody>
          <a:bodyPr wrap="square" rtlCol="0">
            <a:spAutoFit/>
          </a:bodyPr>
          <a:lstStyle/>
          <a:p>
            <a:r>
              <a:rPr kumimoji="1" lang="ja-JP" altLang="en-US" sz="1200" b="1" dirty="0">
                <a:solidFill>
                  <a:prstClr val="black"/>
                </a:solidFill>
                <a:latin typeface="メイリオ" panose="020B0604030504040204" pitchFamily="50" charset="-128"/>
                <a:ea typeface="メイリオ" panose="020B0604030504040204" pitchFamily="50" charset="-128"/>
              </a:rPr>
              <a:t>３ 取組方向</a:t>
            </a:r>
            <a:endParaRPr kumimoji="1" lang="en-US" altLang="ja-JP" sz="1200" b="1" dirty="0">
              <a:solidFill>
                <a:prstClr val="black"/>
              </a:solidFill>
              <a:latin typeface="メイリオ" panose="020B0604030504040204" pitchFamily="50" charset="-128"/>
              <a:ea typeface="メイリオ"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1571920612"/>
              </p:ext>
            </p:extLst>
          </p:nvPr>
        </p:nvGraphicFramePr>
        <p:xfrm>
          <a:off x="6270478" y="2624525"/>
          <a:ext cx="5471849" cy="1937385"/>
        </p:xfrm>
        <a:graphic>
          <a:graphicData uri="http://schemas.openxmlformats.org/drawingml/2006/table">
            <a:tbl>
              <a:tblPr firstRow="1" bandRow="1">
                <a:tableStyleId>{5940675A-B579-460E-94D1-54222C63F5DA}</a:tableStyleId>
              </a:tblPr>
              <a:tblGrid>
                <a:gridCol w="1549687">
                  <a:extLst>
                    <a:ext uri="{9D8B030D-6E8A-4147-A177-3AD203B41FA5}">
                      <a16:colId xmlns:a16="http://schemas.microsoft.com/office/drawing/2014/main" val="3221868319"/>
                    </a:ext>
                  </a:extLst>
                </a:gridCol>
                <a:gridCol w="3922162">
                  <a:extLst>
                    <a:ext uri="{9D8B030D-6E8A-4147-A177-3AD203B41FA5}">
                      <a16:colId xmlns:a16="http://schemas.microsoft.com/office/drawing/2014/main" val="3286956641"/>
                    </a:ext>
                  </a:extLst>
                </a:gridCol>
              </a:tblGrid>
              <a:tr h="0">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技術情報の発信</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gn="l">
                        <a:lnSpc>
                          <a:spcPts val="900"/>
                        </a:lnSpc>
                      </a:pPr>
                      <a:r>
                        <a:rPr kumimoji="1" lang="ja-JP" altLang="en-US" sz="900" b="1" u="sng" dirty="0" smtClean="0">
                          <a:latin typeface="メイリオ" panose="020B0604030504040204" pitchFamily="50" charset="-128"/>
                          <a:ea typeface="メイリオ" panose="020B0604030504040204" pitchFamily="50" charset="-128"/>
                        </a:rPr>
                        <a:t>実証成果や技術開発の状況等を各種機会を通じ発信</a:t>
                      </a:r>
                      <a:r>
                        <a:rPr kumimoji="1" lang="ja-JP" altLang="en-US" sz="900" dirty="0" smtClean="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063554971"/>
                  </a:ext>
                </a:extLst>
              </a:tr>
              <a:tr h="0">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人材の育成</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nSpc>
                          <a:spcPts val="900"/>
                        </a:lnSpc>
                      </a:pPr>
                      <a:r>
                        <a:rPr kumimoji="1" lang="ja-JP" altLang="en-US" sz="900" b="1" u="sng" dirty="0" smtClean="0">
                          <a:latin typeface="メイリオ" panose="020B0604030504040204" pitchFamily="50" charset="-128"/>
                          <a:ea typeface="メイリオ" panose="020B0604030504040204" pitchFamily="50" charset="-128"/>
                        </a:rPr>
                        <a:t>コーディネート等を担う人材育成研修等の実施。</a:t>
                      </a:r>
                      <a:endParaRPr kumimoji="1" lang="en-US" altLang="ja-JP" sz="900" b="1" u="sng" dirty="0" smtClean="0">
                        <a:latin typeface="メイリオ" panose="020B0604030504040204" pitchFamily="50" charset="-128"/>
                        <a:ea typeface="メイリオ" panose="020B0604030504040204" pitchFamily="50" charset="-128"/>
                      </a:endParaRPr>
                    </a:p>
                    <a:p>
                      <a:pPr>
                        <a:lnSpc>
                          <a:spcPts val="900"/>
                        </a:lnSpc>
                      </a:pPr>
                      <a:r>
                        <a:rPr kumimoji="1" lang="ja-JP" altLang="en-US" sz="900" b="1" u="sng" dirty="0" smtClean="0">
                          <a:latin typeface="メイリオ" panose="020B0604030504040204" pitchFamily="50" charset="-128"/>
                          <a:ea typeface="メイリオ" panose="020B0604030504040204" pitchFamily="50" charset="-128"/>
                        </a:rPr>
                        <a:t>高校生や女性農業者等を対象とした研修教育等の充実。</a:t>
                      </a:r>
                      <a:endParaRPr kumimoji="1" lang="ja-JP" altLang="en-US" sz="900" b="1" u="sng"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572508758"/>
                  </a:ext>
                </a:extLst>
              </a:tr>
              <a:tr h="182880">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相談窓口の設置</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nSpc>
                          <a:spcPts val="900"/>
                        </a:lnSpc>
                      </a:pPr>
                      <a:r>
                        <a:rPr kumimoji="1" lang="ja-JP" altLang="en-US" sz="900" b="1" u="sng" dirty="0" smtClean="0">
                          <a:latin typeface="メイリオ" panose="020B0604030504040204" pitchFamily="50" charset="-128"/>
                          <a:ea typeface="メイリオ" panose="020B0604030504040204" pitchFamily="50" charset="-128"/>
                        </a:rPr>
                        <a:t>普及センターに専門相談窓口を設置</a:t>
                      </a:r>
                      <a:r>
                        <a:rPr kumimoji="1" lang="ja-JP" altLang="en-US" sz="900" dirty="0" smtClean="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97794765"/>
                  </a:ext>
                </a:extLst>
              </a:tr>
              <a:tr h="286448">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導入コストの低減</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nSpc>
                          <a:spcPts val="900"/>
                        </a:lnSpc>
                      </a:pPr>
                      <a:r>
                        <a:rPr kumimoji="1" lang="ja-JP" altLang="en-US" sz="900" b="1" u="sng" dirty="0" smtClean="0">
                          <a:latin typeface="メイリオ" panose="020B0604030504040204" pitchFamily="50" charset="-128"/>
                          <a:ea typeface="メイリオ" panose="020B0604030504040204" pitchFamily="50" charset="-128"/>
                        </a:rPr>
                        <a:t>各地の実証成果を踏まえた経済性の検証や各種助成制度の活用と共同利用等による導入コスト低減の提案</a:t>
                      </a:r>
                      <a:r>
                        <a:rPr kumimoji="1" lang="ja-JP" altLang="en-US" sz="900" dirty="0" smtClean="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308541883"/>
                  </a:ext>
                </a:extLst>
              </a:tr>
              <a:tr h="172148">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技術の実証</a:t>
                      </a:r>
                      <a:endParaRPr kumimoji="1" lang="ja-JP" altLang="en-US" sz="900" dirty="0">
                        <a:latin typeface="メイリオ" panose="020B0604030504040204" pitchFamily="50" charset="-128"/>
                        <a:ea typeface="メイリオ" panose="020B0604030504040204" pitchFamily="50" charset="-128"/>
                      </a:endParaRPr>
                    </a:p>
                  </a:txBody>
                  <a:tcPr/>
                </a:tc>
                <a:tc>
                  <a:txBody>
                    <a:bodyPr/>
                    <a:lstStyle/>
                    <a:p>
                      <a:pPr>
                        <a:lnSpc>
                          <a:spcPts val="900"/>
                        </a:lnSpc>
                      </a:pPr>
                      <a:r>
                        <a:rPr kumimoji="1" lang="ja-JP" altLang="en-US" sz="900" b="1" u="sng" dirty="0" smtClean="0">
                          <a:latin typeface="メイリオ" panose="020B0604030504040204" pitchFamily="50" charset="-128"/>
                          <a:ea typeface="メイリオ" panose="020B0604030504040204" pitchFamily="50" charset="-128"/>
                        </a:rPr>
                        <a:t>各地の技術実証に対する支援</a:t>
                      </a: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a:p>
                      <a:pPr>
                        <a:lnSpc>
                          <a:spcPts val="900"/>
                        </a:lnSpc>
                      </a:pPr>
                      <a:r>
                        <a:rPr kumimoji="1" lang="ja-JP" altLang="en-US" sz="900" dirty="0" smtClean="0">
                          <a:latin typeface="メイリオ" panose="020B0604030504040204" pitchFamily="50" charset="-128"/>
                          <a:ea typeface="メイリオ" panose="020B0604030504040204" pitchFamily="50" charset="-128"/>
                        </a:rPr>
                        <a:t>普及センターによる成果を活用した普及推進活動。</a:t>
                      </a:r>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567955780"/>
                  </a:ext>
                </a:extLst>
              </a:tr>
              <a:tr h="0">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農業基盤の整備</a:t>
                      </a:r>
                      <a:endParaRPr kumimoji="1" lang="ja-JP" altLang="en-US" sz="900" dirty="0">
                        <a:latin typeface="メイリオ" panose="020B0604030504040204" pitchFamily="50" charset="-128"/>
                        <a:ea typeface="メイリオ"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900" b="1" u="sng" dirty="0" smtClean="0">
                          <a:latin typeface="メイリオ" panose="020B0604030504040204" pitchFamily="50" charset="-128"/>
                          <a:ea typeface="メイリオ" panose="020B0604030504040204" pitchFamily="50" charset="-128"/>
                        </a:rPr>
                        <a:t>計画的</a:t>
                      </a:r>
                      <a:r>
                        <a:rPr kumimoji="1" lang="ja-JP" altLang="en-US" sz="900" b="1" u="sng" dirty="0" err="1" smtClean="0">
                          <a:latin typeface="メイリオ" panose="020B0604030504040204" pitchFamily="50" charset="-128"/>
                          <a:ea typeface="メイリオ" panose="020B0604030504040204" pitchFamily="50" charset="-128"/>
                        </a:rPr>
                        <a:t>なほ</a:t>
                      </a:r>
                      <a:r>
                        <a:rPr kumimoji="1" lang="ja-JP" altLang="en-US" sz="900" b="1" u="sng" dirty="0" smtClean="0">
                          <a:latin typeface="メイリオ" panose="020B0604030504040204" pitchFamily="50" charset="-128"/>
                          <a:ea typeface="メイリオ" panose="020B0604030504040204" pitchFamily="50" charset="-128"/>
                        </a:rPr>
                        <a:t>場の大区画化や排水対策、農道整備等の推進</a:t>
                      </a:r>
                      <a:r>
                        <a:rPr kumimoji="1" lang="ja-JP" altLang="en-US" sz="900" dirty="0" smtClean="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50038"/>
                  </a:ext>
                </a:extLst>
              </a:tr>
              <a:tr h="294068">
                <a:tc>
                  <a:txBody>
                    <a:bodyPr/>
                    <a:lstStyle/>
                    <a:p>
                      <a:pPr algn="dist">
                        <a:lnSpc>
                          <a:spcPts val="900"/>
                        </a:lnSpc>
                      </a:pPr>
                      <a:r>
                        <a:rPr kumimoji="1" lang="ja-JP" altLang="en-US" sz="900" dirty="0" smtClean="0">
                          <a:latin typeface="メイリオ" panose="020B0604030504040204" pitchFamily="50" charset="-128"/>
                          <a:ea typeface="メイリオ" panose="020B0604030504040204" pitchFamily="50" charset="-128"/>
                        </a:rPr>
                        <a:t>情報通信環境の整備</a:t>
                      </a:r>
                      <a:endParaRPr kumimoji="1" lang="ja-JP" altLang="en-US" sz="900" dirty="0">
                        <a:latin typeface="メイリオ" panose="020B0604030504040204" pitchFamily="50" charset="-128"/>
                        <a:ea typeface="メイリオ"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nSpc>
                          <a:spcPts val="900"/>
                        </a:lnSpc>
                      </a:pPr>
                      <a:r>
                        <a:rPr kumimoji="1" lang="ja-JP" altLang="en-US" sz="900" dirty="0" smtClean="0">
                          <a:latin typeface="メイリオ" panose="020B0604030504040204" pitchFamily="50" charset="-128"/>
                          <a:ea typeface="メイリオ" panose="020B0604030504040204" pitchFamily="50" charset="-128"/>
                        </a:rPr>
                        <a:t>スマート農業技術に応じた有線・無線それぞれの</a:t>
                      </a:r>
                      <a:r>
                        <a:rPr kumimoji="1" lang="ja-JP" altLang="en-US" sz="900" b="1" u="sng" dirty="0" smtClean="0">
                          <a:latin typeface="メイリオ" panose="020B0604030504040204" pitchFamily="50" charset="-128"/>
                          <a:ea typeface="メイリオ" panose="020B0604030504040204" pitchFamily="50" charset="-128"/>
                        </a:rPr>
                        <a:t>整備検討を支援</a:t>
                      </a:r>
                      <a:r>
                        <a:rPr kumimoji="1" lang="ja-JP" altLang="en-US" sz="900" dirty="0" smtClean="0">
                          <a:latin typeface="メイリオ" panose="020B0604030504040204" pitchFamily="50" charset="-128"/>
                          <a:ea typeface="メイリオ" panose="020B0604030504040204" pitchFamily="50" charset="-128"/>
                        </a:rPr>
                        <a:t>。国の助成制度を活用した費用負担の軽減と地域計画づくりを支援。</a:t>
                      </a:r>
                      <a:endParaRPr kumimoji="1" lang="ja-JP" altLang="en-US" sz="900" dirty="0">
                        <a:latin typeface="メイリオ" panose="020B0604030504040204" pitchFamily="50" charset="-128"/>
                        <a:ea typeface="メイリオ" panose="020B0604030504040204"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36500905"/>
                  </a:ext>
                </a:extLst>
              </a:tr>
            </a:tbl>
          </a:graphicData>
        </a:graphic>
      </p:graphicFrame>
      <p:pic>
        <p:nvPicPr>
          <p:cNvPr id="27" name="図 2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0121" y="6045378"/>
            <a:ext cx="868680" cy="611505"/>
          </a:xfrm>
          <a:prstGeom prst="rect">
            <a:avLst/>
          </a:prstGeom>
          <a:noFill/>
          <a:ln w="6350">
            <a:solidFill>
              <a:schemeClr val="tx1"/>
            </a:solidFill>
          </a:ln>
        </p:spPr>
      </p:pic>
      <p:pic>
        <p:nvPicPr>
          <p:cNvPr id="6" name="図 5"/>
          <p:cNvPicPr>
            <a:picLocks noChangeAspect="1"/>
          </p:cNvPicPr>
          <p:nvPr/>
        </p:nvPicPr>
        <p:blipFill>
          <a:blip r:embed="rId3"/>
          <a:stretch>
            <a:fillRect/>
          </a:stretch>
        </p:blipFill>
        <p:spPr>
          <a:xfrm>
            <a:off x="4110238" y="6022844"/>
            <a:ext cx="762066" cy="634039"/>
          </a:xfrm>
          <a:prstGeom prst="rect">
            <a:avLst/>
          </a:prstGeom>
        </p:spPr>
      </p:pic>
      <p:pic>
        <p:nvPicPr>
          <p:cNvPr id="7" name="図 6"/>
          <p:cNvPicPr>
            <a:picLocks noChangeAspect="1"/>
          </p:cNvPicPr>
          <p:nvPr/>
        </p:nvPicPr>
        <p:blipFill>
          <a:blip r:embed="rId4"/>
          <a:stretch>
            <a:fillRect/>
          </a:stretch>
        </p:blipFill>
        <p:spPr>
          <a:xfrm>
            <a:off x="5030731" y="6028941"/>
            <a:ext cx="865707" cy="627942"/>
          </a:xfrm>
          <a:prstGeom prst="rect">
            <a:avLst/>
          </a:prstGeom>
        </p:spPr>
      </p:pic>
      <p:sp>
        <p:nvSpPr>
          <p:cNvPr id="10" name="テキスト ボックス 9"/>
          <p:cNvSpPr txBox="1"/>
          <p:nvPr/>
        </p:nvSpPr>
        <p:spPr>
          <a:xfrm>
            <a:off x="3030679" y="6656884"/>
            <a:ext cx="3017196" cy="215444"/>
          </a:xfrm>
          <a:prstGeom prst="rect">
            <a:avLst/>
          </a:prstGeom>
          <a:noFill/>
        </p:spPr>
        <p:txBody>
          <a:bodyPr wrap="square" rtlCol="0">
            <a:spAutoFit/>
          </a:bodyPr>
          <a:lstStyle/>
          <a:p>
            <a:r>
              <a:rPr kumimoji="1" lang="ja-JP" altLang="en-US" sz="800" dirty="0">
                <a:solidFill>
                  <a:prstClr val="black"/>
                </a:solidFill>
                <a:latin typeface="メイリオ" panose="020B0604030504040204" pitchFamily="50" charset="-128"/>
                <a:ea typeface="メイリオ" panose="020B0604030504040204" pitchFamily="50" charset="-128"/>
              </a:rPr>
              <a:t>　 </a:t>
            </a:r>
            <a:r>
              <a:rPr kumimoji="1" lang="ja-JP" altLang="en-US" sz="800" dirty="0" smtClean="0">
                <a:solidFill>
                  <a:prstClr val="black"/>
                </a:solidFill>
                <a:latin typeface="メイリオ" panose="020B0604030504040204" pitchFamily="50" charset="-128"/>
                <a:ea typeface="メイリオ" panose="020B0604030504040204" pitchFamily="50" charset="-128"/>
              </a:rPr>
              <a:t>ﾛﾎﾞｯﾄﾄﾗｸﾀｰ　</a:t>
            </a:r>
            <a:r>
              <a:rPr kumimoji="1" lang="ja-JP" altLang="en-US" sz="800" dirty="0">
                <a:solidFill>
                  <a:prstClr val="black"/>
                </a:solidFill>
                <a:latin typeface="メイリオ" panose="020B0604030504040204" pitchFamily="50" charset="-128"/>
                <a:ea typeface="メイリオ" panose="020B0604030504040204" pitchFamily="50" charset="-128"/>
              </a:rPr>
              <a:t>　　</a:t>
            </a:r>
            <a:r>
              <a:rPr kumimoji="1" lang="ja-JP" altLang="en-US" sz="800" dirty="0" smtClean="0">
                <a:solidFill>
                  <a:prstClr val="black"/>
                </a:solidFill>
                <a:latin typeface="メイリオ" panose="020B0604030504040204" pitchFamily="50" charset="-128"/>
                <a:ea typeface="メイリオ" panose="020B0604030504040204" pitchFamily="50" charset="-128"/>
              </a:rPr>
              <a:t>　</a:t>
            </a:r>
            <a:r>
              <a:rPr kumimoji="1" lang="ja-JP" altLang="en-US" sz="800" dirty="0">
                <a:solidFill>
                  <a:prstClr val="black"/>
                </a:solidFill>
                <a:latin typeface="メイリオ" panose="020B0604030504040204" pitchFamily="50" charset="-128"/>
                <a:ea typeface="メイリオ" panose="020B0604030504040204" pitchFamily="50" charset="-128"/>
              </a:rPr>
              <a:t>　搾乳ﾛﾎﾞｯﾄ　　　</a:t>
            </a:r>
            <a:r>
              <a:rPr kumimoji="1" lang="ja-JP" altLang="en-US" sz="800" dirty="0" smtClean="0">
                <a:solidFill>
                  <a:prstClr val="black"/>
                </a:solidFill>
                <a:latin typeface="メイリオ" panose="020B0604030504040204" pitchFamily="50" charset="-128"/>
                <a:ea typeface="メイリオ" panose="020B0604030504040204" pitchFamily="50" charset="-128"/>
              </a:rPr>
              <a:t>　　</a:t>
            </a:r>
            <a:r>
              <a:rPr kumimoji="1" lang="ja-JP" altLang="en-US" sz="800" dirty="0">
                <a:solidFill>
                  <a:prstClr val="black"/>
                </a:solidFill>
                <a:latin typeface="メイリオ" panose="020B0604030504040204" pitchFamily="50" charset="-128"/>
                <a:ea typeface="メイリオ" panose="020B0604030504040204" pitchFamily="50" charset="-128"/>
              </a:rPr>
              <a:t>　 </a:t>
            </a:r>
            <a:r>
              <a:rPr kumimoji="1" lang="ja-JP" altLang="en-US" sz="800" dirty="0" smtClean="0">
                <a:solidFill>
                  <a:prstClr val="black"/>
                </a:solidFill>
                <a:latin typeface="メイリオ" panose="020B0604030504040204" pitchFamily="50" charset="-128"/>
                <a:ea typeface="メイリオ" panose="020B0604030504040204" pitchFamily="50" charset="-128"/>
              </a:rPr>
              <a:t>ﾄﾞﾛｰﾝ</a:t>
            </a:r>
            <a:endParaRPr kumimoji="1"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920205" y="6489933"/>
            <a:ext cx="196449" cy="369332"/>
          </a:xfrm>
          <a:prstGeom prst="rect">
            <a:avLst/>
          </a:prstGeom>
          <a:solidFill>
            <a:srgbClr val="FFFF00"/>
          </a:solidFill>
        </p:spPr>
        <p:txBody>
          <a:bodyPr wrap="square" rtlCol="0">
            <a:spAutoFit/>
          </a:bodyPr>
          <a:lstStyle/>
          <a:p>
            <a:pPr algn="ctr"/>
            <a:r>
              <a:rPr kumimoji="1" lang="ja-JP" altLang="en-US" b="1" dirty="0" smtClean="0"/>
              <a:t>１</a:t>
            </a:r>
            <a:endParaRPr kumimoji="1" lang="ja-JP" altLang="en-US" b="1" dirty="0"/>
          </a:p>
        </p:txBody>
      </p:sp>
      <p:sp>
        <p:nvSpPr>
          <p:cNvPr id="3" name="テキスト ボックス 2"/>
          <p:cNvSpPr txBox="1"/>
          <p:nvPr/>
        </p:nvSpPr>
        <p:spPr>
          <a:xfrm>
            <a:off x="10736090" y="22487"/>
            <a:ext cx="108802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資料</a:t>
            </a:r>
            <a:r>
              <a:rPr kumimoji="1" lang="en-US" altLang="ja-JP" dirty="0" smtClean="0"/>
              <a:t>2-7</a:t>
            </a:r>
            <a:endParaRPr kumimoji="1" lang="ja-JP" altLang="en-US" dirty="0"/>
          </a:p>
        </p:txBody>
      </p:sp>
    </p:spTree>
    <p:extLst>
      <p:ext uri="{BB962C8B-B14F-4D97-AF65-F5344CB8AC3E}">
        <p14:creationId xmlns:p14="http://schemas.microsoft.com/office/powerpoint/2010/main" val="280630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51638" y="1267092"/>
            <a:ext cx="11990307" cy="1980000"/>
          </a:xfrm>
          <a:prstGeom prst="rect">
            <a:avLst/>
          </a:prstGeom>
          <a:noFill/>
          <a:ln w="28575">
            <a:solidFill>
              <a:srgbClr val="FF0000"/>
            </a:solidFill>
          </a:ln>
        </p:spPr>
        <p:txBody>
          <a:bodyPr wrap="square" rtlCol="0">
            <a:spAutoFit/>
          </a:bodyPr>
          <a:lstStyle/>
          <a:p>
            <a:endParaRPr lang="en-US" altLang="ja-JP" sz="1200" b="1" dirty="0">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7479192" y="1738101"/>
            <a:ext cx="4417256" cy="1461939"/>
          </a:xfrm>
          <a:prstGeom prst="rect">
            <a:avLst/>
          </a:prstGeom>
          <a:solidFill>
            <a:schemeClr val="accent1">
              <a:lumMod val="60000"/>
              <a:lumOff val="40000"/>
            </a:schemeClr>
          </a:solidFill>
          <a:ln w="12700">
            <a:solidFill>
              <a:schemeClr val="accent1">
                <a:lumMod val="50000"/>
              </a:schemeClr>
            </a:solidFill>
          </a:ln>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４．新技術をフル活用する環境づくり</a:t>
            </a:r>
            <a:endParaRPr lang="en-US" altLang="ja-JP" sz="12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⑦新技術やデータに基づく営農手法について相談窓口が開設</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⑧新技術を</a:t>
            </a:r>
            <a:r>
              <a:rPr lang="ja-JP" altLang="en-US" sz="1100" dirty="0" smtClean="0">
                <a:latin typeface="メイリオ" panose="020B0604030504040204" pitchFamily="50" charset="-128"/>
                <a:ea typeface="メイリオ" panose="020B0604030504040204" pitchFamily="50" charset="-128"/>
              </a:rPr>
              <a:t>取り入れた持続的な</a:t>
            </a:r>
            <a:r>
              <a:rPr lang="ja-JP" altLang="en-US" sz="1100" dirty="0">
                <a:latin typeface="メイリオ" panose="020B0604030504040204" pitchFamily="50" charset="-128"/>
                <a:ea typeface="メイリオ" panose="020B0604030504040204" pitchFamily="50" charset="-128"/>
              </a:rPr>
              <a:t>生産体制への転換が加速化　等</a:t>
            </a:r>
            <a:endParaRPr lang="en-US" altLang="ja-JP" sz="1100"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５．新技術の新たな導入システムの創出等による低コスト化に</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向けた環境づくり</a:t>
            </a:r>
            <a:endParaRPr lang="en-US" altLang="ja-JP" sz="11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⑨</a:t>
            </a:r>
            <a:r>
              <a:rPr lang="en-US" altLang="ja-JP" sz="1100" dirty="0">
                <a:latin typeface="メイリオ" panose="020B0604030504040204" pitchFamily="50" charset="-128"/>
                <a:ea typeface="メイリオ" panose="020B0604030504040204" pitchFamily="50" charset="-128"/>
              </a:rPr>
              <a:t>ICT</a:t>
            </a:r>
            <a:r>
              <a:rPr lang="ja-JP" altLang="en-US" sz="1100" dirty="0">
                <a:latin typeface="メイリオ" panose="020B0604030504040204" pitchFamily="50" charset="-128"/>
                <a:ea typeface="メイリオ" panose="020B0604030504040204" pitchFamily="50" charset="-128"/>
              </a:rPr>
              <a:t>ベンダー等の農業分野への参入促進、農機の</a:t>
            </a:r>
            <a:r>
              <a:rPr lang="ja-JP" altLang="en-US" sz="1100" dirty="0" smtClean="0">
                <a:latin typeface="メイリオ" panose="020B0604030504040204" pitchFamily="50" charset="-128"/>
                <a:ea typeface="メイリオ" panose="020B0604030504040204" pitchFamily="50" charset="-128"/>
              </a:rPr>
              <a:t>シェア</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リング</a:t>
            </a:r>
            <a:r>
              <a:rPr lang="ja-JP" altLang="en-US" sz="1100" dirty="0">
                <a:latin typeface="メイリオ" panose="020B0604030504040204" pitchFamily="50" charset="-128"/>
                <a:ea typeface="メイリオ" panose="020B0604030504040204" pitchFamily="50" charset="-128"/>
              </a:rPr>
              <a:t>・共同利用等により新技術を低コスト化</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⑩新技術の利用機会を拡大して、技術の普及を促進　等</a:t>
            </a:r>
            <a:endParaRPr lang="en-US" altLang="ja-JP" sz="1100"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39401" y="1726583"/>
            <a:ext cx="3884655" cy="1440000"/>
          </a:xfrm>
          <a:prstGeom prst="rect">
            <a:avLst/>
          </a:prstGeom>
          <a:solidFill>
            <a:schemeClr val="accent2">
              <a:lumMod val="40000"/>
              <a:lumOff val="60000"/>
            </a:schemeClr>
          </a:solidFill>
          <a:ln w="12700">
            <a:solidFill>
              <a:schemeClr val="accent2"/>
            </a:solidFill>
          </a:ln>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１．就農前</a:t>
            </a:r>
            <a:r>
              <a:rPr lang="ja-JP" altLang="en-US" sz="1200" b="1" dirty="0" smtClean="0">
                <a:latin typeface="メイリオ" panose="020B0604030504040204" pitchFamily="50" charset="-128"/>
                <a:ea typeface="メイリオ" panose="020B0604030504040204" pitchFamily="50" charset="-128"/>
              </a:rPr>
              <a:t>から学べる</a:t>
            </a:r>
            <a:r>
              <a:rPr lang="ja-JP" altLang="en-US" sz="1200" b="1" dirty="0">
                <a:latin typeface="メイリオ" panose="020B0604030504040204" pitchFamily="50" charset="-128"/>
                <a:ea typeface="メイリオ" panose="020B0604030504040204" pitchFamily="50" charset="-128"/>
              </a:rPr>
              <a:t>環境づくり</a:t>
            </a:r>
            <a:endParaRPr lang="en-US" altLang="ja-JP" sz="12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①農業大学校生・農業高校生のうち</a:t>
            </a:r>
            <a:r>
              <a:rPr lang="ja-JP" altLang="en-US" sz="1100" dirty="0" smtClean="0">
                <a:latin typeface="メイリオ" panose="020B0604030504040204" pitchFamily="50" charset="-128"/>
                <a:ea typeface="メイリオ" panose="020B0604030504040204" pitchFamily="50" charset="-128"/>
              </a:rPr>
              <a:t>から新技術</a:t>
            </a:r>
            <a:r>
              <a:rPr lang="ja-JP" altLang="en-US" sz="1100" dirty="0">
                <a:latin typeface="メイリオ" panose="020B0604030504040204" pitchFamily="50" charset="-128"/>
                <a:ea typeface="メイリオ" panose="020B0604030504040204" pitchFamily="50" charset="-128"/>
              </a:rPr>
              <a:t>に</a:t>
            </a:r>
            <a:r>
              <a:rPr lang="ja-JP" altLang="en-US" sz="1100" dirty="0" smtClean="0">
                <a:latin typeface="メイリオ" panose="020B0604030504040204" pitchFamily="50" charset="-128"/>
                <a:ea typeface="メイリオ" panose="020B0604030504040204" pitchFamily="50" charset="-128"/>
              </a:rPr>
              <a:t>関する</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授業</a:t>
            </a:r>
            <a:r>
              <a:rPr lang="ja-JP" altLang="en-US" sz="1100" dirty="0">
                <a:latin typeface="メイリオ" panose="020B0604030504040204" pitchFamily="50" charset="-128"/>
                <a:ea typeface="メイリオ" panose="020B0604030504040204" pitchFamily="50" charset="-128"/>
              </a:rPr>
              <a:t>を受講　等</a:t>
            </a:r>
            <a:endParaRPr lang="en-US" altLang="ja-JP" sz="1100"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２．知りたい・学びたいときにすぐに最新</a:t>
            </a:r>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　　情報を入手できる環境づくり</a:t>
            </a:r>
            <a:endParaRPr lang="en-US" altLang="ja-JP" sz="12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②現場にいながら新技術に関する情報を入手</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③</a:t>
            </a:r>
            <a:r>
              <a:rPr lang="en-US" altLang="ja-JP" sz="1100" dirty="0">
                <a:latin typeface="メイリオ" panose="020B0604030504040204" pitchFamily="50" charset="-128"/>
                <a:ea typeface="メイリオ" panose="020B0604030504040204" pitchFamily="50" charset="-128"/>
              </a:rPr>
              <a:t>ICT</a:t>
            </a:r>
            <a:r>
              <a:rPr lang="ja-JP" altLang="en-US" sz="1100" dirty="0">
                <a:latin typeface="メイリオ" panose="020B0604030504040204" pitchFamily="50" charset="-128"/>
                <a:ea typeface="メイリオ" panose="020B0604030504040204" pitchFamily="50" charset="-128"/>
              </a:rPr>
              <a:t>ベンダー等と直接交流する機会を拡大</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④営農しながらリカレント教育を受講</a:t>
            </a:r>
          </a:p>
        </p:txBody>
      </p:sp>
      <p:sp>
        <p:nvSpPr>
          <p:cNvPr id="14" name="テキスト ボックス 13"/>
          <p:cNvSpPr txBox="1"/>
          <p:nvPr/>
        </p:nvSpPr>
        <p:spPr>
          <a:xfrm>
            <a:off x="4082054" y="1742784"/>
            <a:ext cx="3348000" cy="1440000"/>
          </a:xfrm>
          <a:prstGeom prst="rect">
            <a:avLst/>
          </a:prstGeom>
          <a:solidFill>
            <a:schemeClr val="accent6">
              <a:lumMod val="60000"/>
              <a:lumOff val="40000"/>
            </a:schemeClr>
          </a:solidFill>
          <a:ln w="12700">
            <a:solidFill>
              <a:schemeClr val="accent6">
                <a:lumMod val="50000"/>
              </a:schemeClr>
            </a:solidFill>
          </a:ln>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３．自分に合った新技術がすぐ</a:t>
            </a:r>
            <a:r>
              <a:rPr lang="ja-JP" altLang="en-US" sz="1200" b="1" dirty="0" smtClean="0">
                <a:latin typeface="メイリオ" panose="020B0604030504040204" pitchFamily="50" charset="-128"/>
                <a:ea typeface="メイリオ" panose="020B0604030504040204" pitchFamily="50" charset="-128"/>
              </a:rPr>
              <a:t>に分かる</a:t>
            </a:r>
            <a:endParaRPr lang="en-US" altLang="ja-JP" sz="1200" b="1" dirty="0" smtClean="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　　環境づくり</a:t>
            </a:r>
            <a:endParaRPr lang="en-US" altLang="ja-JP" sz="12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⑤スマート農業実証</a:t>
            </a:r>
            <a:r>
              <a:rPr lang="ja-JP" altLang="en-US" sz="1100" dirty="0" err="1">
                <a:latin typeface="メイリオ" panose="020B0604030504040204" pitchFamily="50" charset="-128"/>
                <a:ea typeface="メイリオ" panose="020B0604030504040204" pitchFamily="50" charset="-128"/>
              </a:rPr>
              <a:t>ほ</a:t>
            </a:r>
            <a:r>
              <a:rPr lang="ja-JP" altLang="en-US" sz="1100" dirty="0">
                <a:latin typeface="メイリオ" panose="020B0604030504040204" pitchFamily="50" charset="-128"/>
                <a:ea typeface="メイリオ" panose="020B0604030504040204" pitchFamily="50" charset="-128"/>
              </a:rPr>
              <a:t>場で実際</a:t>
            </a:r>
            <a:r>
              <a:rPr lang="ja-JP" altLang="en-US" sz="1100" dirty="0" smtClean="0">
                <a:latin typeface="メイリオ" panose="020B0604030504040204" pitchFamily="50" charset="-128"/>
                <a:ea typeface="メイリオ" panose="020B0604030504040204" pitchFamily="50" charset="-128"/>
              </a:rPr>
              <a:t>に稼働する</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新技術</a:t>
            </a:r>
            <a:r>
              <a:rPr lang="ja-JP" altLang="en-US" sz="1100" dirty="0">
                <a:latin typeface="メイリオ" panose="020B0604030504040204" pitchFamily="50" charset="-128"/>
                <a:ea typeface="メイリオ" panose="020B0604030504040204" pitchFamily="50" charset="-128"/>
              </a:rPr>
              <a:t>を体験</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⑥新技術を取り入れた新たな</a:t>
            </a:r>
            <a:r>
              <a:rPr lang="ja-JP" altLang="en-US" sz="1100" dirty="0" smtClean="0">
                <a:latin typeface="メイリオ" panose="020B0604030504040204" pitchFamily="50" charset="-128"/>
                <a:ea typeface="メイリオ" panose="020B0604030504040204" pitchFamily="50" charset="-128"/>
              </a:rPr>
              <a:t>営農体系</a:t>
            </a:r>
            <a:r>
              <a:rPr lang="ja-JP" altLang="en-US" sz="1100" dirty="0">
                <a:latin typeface="メイリオ" panose="020B0604030504040204" pitchFamily="50" charset="-128"/>
                <a:ea typeface="メイリオ" panose="020B0604030504040204" pitchFamily="50" charset="-128"/>
              </a:rPr>
              <a:t>について</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rPr>
              <a:t>ICT</a:t>
            </a:r>
            <a:r>
              <a:rPr lang="ja-JP" altLang="en-US" sz="1100" dirty="0">
                <a:latin typeface="メイリオ" panose="020B0604030504040204" pitchFamily="50" charset="-128"/>
                <a:ea typeface="メイリオ" panose="020B0604030504040204" pitchFamily="50" charset="-128"/>
              </a:rPr>
              <a:t>ベンダー</a:t>
            </a:r>
            <a:r>
              <a:rPr lang="ja-JP" altLang="en-US" sz="1100" dirty="0" smtClean="0">
                <a:latin typeface="メイリオ" panose="020B0604030504040204" pitchFamily="50" charset="-128"/>
                <a:ea typeface="メイリオ" panose="020B0604030504040204" pitchFamily="50" charset="-128"/>
              </a:rPr>
              <a:t>等と</a:t>
            </a:r>
            <a:r>
              <a:rPr lang="ja-JP" altLang="en-US" sz="1100" dirty="0">
                <a:latin typeface="メイリオ" panose="020B0604030504040204" pitchFamily="50" charset="-128"/>
                <a:ea typeface="メイリオ" panose="020B0604030504040204" pitchFamily="50" charset="-128"/>
              </a:rPr>
              <a:t>一緒に検証・</a:t>
            </a:r>
            <a:r>
              <a:rPr lang="ja-JP" altLang="en-US" sz="1100" dirty="0" smtClean="0">
                <a:latin typeface="メイリオ" panose="020B0604030504040204" pitchFamily="50" charset="-128"/>
                <a:ea typeface="メイリオ" panose="020B0604030504040204" pitchFamily="50" charset="-128"/>
              </a:rPr>
              <a:t>構築</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445185535"/>
              </p:ext>
            </p:extLst>
          </p:nvPr>
        </p:nvGraphicFramePr>
        <p:xfrm>
          <a:off x="53170" y="3544937"/>
          <a:ext cx="11961705" cy="3280388"/>
        </p:xfrm>
        <a:graphic>
          <a:graphicData uri="http://schemas.openxmlformats.org/drawingml/2006/table">
            <a:tbl>
              <a:tblPr firstRow="1" bandRow="1">
                <a:tableStyleId>{8799B23B-EC83-4686-B30A-512413B5E67A}</a:tableStyleId>
              </a:tblPr>
              <a:tblGrid>
                <a:gridCol w="884959">
                  <a:extLst>
                    <a:ext uri="{9D8B030D-6E8A-4147-A177-3AD203B41FA5}">
                      <a16:colId xmlns:a16="http://schemas.microsoft.com/office/drawing/2014/main" val="963677909"/>
                    </a:ext>
                  </a:extLst>
                </a:gridCol>
                <a:gridCol w="939800">
                  <a:extLst>
                    <a:ext uri="{9D8B030D-6E8A-4147-A177-3AD203B41FA5}">
                      <a16:colId xmlns:a16="http://schemas.microsoft.com/office/drawing/2014/main" val="4183372237"/>
                    </a:ext>
                  </a:extLst>
                </a:gridCol>
                <a:gridCol w="1016000">
                  <a:extLst>
                    <a:ext uri="{9D8B030D-6E8A-4147-A177-3AD203B41FA5}">
                      <a16:colId xmlns:a16="http://schemas.microsoft.com/office/drawing/2014/main" val="2700194772"/>
                    </a:ext>
                  </a:extLst>
                </a:gridCol>
                <a:gridCol w="1003300">
                  <a:extLst>
                    <a:ext uri="{9D8B030D-6E8A-4147-A177-3AD203B41FA5}">
                      <a16:colId xmlns:a16="http://schemas.microsoft.com/office/drawing/2014/main" val="1104218472"/>
                    </a:ext>
                  </a:extLst>
                </a:gridCol>
                <a:gridCol w="977900">
                  <a:extLst>
                    <a:ext uri="{9D8B030D-6E8A-4147-A177-3AD203B41FA5}">
                      <a16:colId xmlns:a16="http://schemas.microsoft.com/office/drawing/2014/main" val="1934498833"/>
                    </a:ext>
                  </a:extLst>
                </a:gridCol>
                <a:gridCol w="977900">
                  <a:extLst>
                    <a:ext uri="{9D8B030D-6E8A-4147-A177-3AD203B41FA5}">
                      <a16:colId xmlns:a16="http://schemas.microsoft.com/office/drawing/2014/main" val="1434593041"/>
                    </a:ext>
                  </a:extLst>
                </a:gridCol>
                <a:gridCol w="1003300">
                  <a:extLst>
                    <a:ext uri="{9D8B030D-6E8A-4147-A177-3AD203B41FA5}">
                      <a16:colId xmlns:a16="http://schemas.microsoft.com/office/drawing/2014/main" val="3013169166"/>
                    </a:ext>
                  </a:extLst>
                </a:gridCol>
                <a:gridCol w="3492500">
                  <a:extLst>
                    <a:ext uri="{9D8B030D-6E8A-4147-A177-3AD203B41FA5}">
                      <a16:colId xmlns:a16="http://schemas.microsoft.com/office/drawing/2014/main" val="2052870385"/>
                    </a:ext>
                  </a:extLst>
                </a:gridCol>
                <a:gridCol w="1666046">
                  <a:extLst>
                    <a:ext uri="{9D8B030D-6E8A-4147-A177-3AD203B41FA5}">
                      <a16:colId xmlns:a16="http://schemas.microsoft.com/office/drawing/2014/main" val="300900691"/>
                    </a:ext>
                  </a:extLst>
                </a:gridCol>
              </a:tblGrid>
              <a:tr h="287173">
                <a:tc>
                  <a:txBody>
                    <a:bodyPr/>
                    <a:lstStyle/>
                    <a:p>
                      <a:pPr algn="ctr"/>
                      <a:r>
                        <a:rPr kumimoji="1" lang="en-US" altLang="ja-JP" sz="1200" dirty="0" smtClean="0">
                          <a:latin typeface="メイリオ" panose="020B0604030504040204" pitchFamily="50" charset="-128"/>
                          <a:ea typeface="メイリオ" panose="020B0604030504040204" pitchFamily="50" charset="-128"/>
                        </a:rPr>
                        <a:t>H28</a:t>
                      </a:r>
                      <a:endParaRPr kumimoji="1" lang="ja-JP" altLang="en-US" sz="1200" dirty="0">
                        <a:latin typeface="メイリオ" panose="020B0604030504040204" pitchFamily="50" charset="-128"/>
                        <a:ea typeface="メイリオ" panose="020B0604030504040204" pitchFamily="50" charset="-128"/>
                      </a:endParaRPr>
                    </a:p>
                  </a:txBody>
                  <a:tcPr>
                    <a:lnL w="12700" cmpd="sng">
                      <a:noFill/>
                    </a:lnL>
                    <a:lnT w="12700" cmpd="sng">
                      <a:noFill/>
                    </a:lnT>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H29</a:t>
                      </a:r>
                      <a:endParaRPr kumimoji="1" lang="ja-JP" altLang="en-US" sz="1200" dirty="0">
                        <a:latin typeface="メイリオ" panose="020B0604030504040204" pitchFamily="50" charset="-128"/>
                        <a:ea typeface="メイリオ" panose="020B0604030504040204" pitchFamily="50" charset="-128"/>
                      </a:endParaRPr>
                    </a:p>
                  </a:txBody>
                  <a:tcPr>
                    <a:lnT w="12700" cmpd="sng">
                      <a:noFill/>
                    </a:lnT>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H30</a:t>
                      </a:r>
                      <a:endParaRPr kumimoji="1" lang="ja-JP" altLang="en-US" sz="1200" dirty="0">
                        <a:latin typeface="メイリオ" panose="020B0604030504040204" pitchFamily="50" charset="-128"/>
                        <a:ea typeface="メイリオ" panose="020B0604030504040204" pitchFamily="50" charset="-128"/>
                      </a:endParaRPr>
                    </a:p>
                  </a:txBody>
                  <a:tcPr>
                    <a:lnT w="12700" cmpd="sng">
                      <a:noFill/>
                    </a:lnT>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R1</a:t>
                      </a:r>
                      <a:endParaRPr kumimoji="1" lang="ja-JP" altLang="en-US" sz="1200" dirty="0">
                        <a:latin typeface="メイリオ" panose="020B0604030504040204" pitchFamily="50" charset="-128"/>
                        <a:ea typeface="メイリオ" panose="020B0604030504040204" pitchFamily="50" charset="-128"/>
                      </a:endParaRPr>
                    </a:p>
                  </a:txBody>
                  <a:tcPr>
                    <a:lnT w="12700" cmpd="sng">
                      <a:noFill/>
                    </a:lnT>
                  </a:tcPr>
                </a:tc>
                <a:tc>
                  <a:txBody>
                    <a:bodyPr/>
                    <a:lstStyle/>
                    <a:p>
                      <a:pPr algn="ctr"/>
                      <a:r>
                        <a:rPr kumimoji="1" lang="en-US" altLang="ja-JP" sz="1400" dirty="0" smtClean="0">
                          <a:solidFill>
                            <a:srgbClr val="FF0000"/>
                          </a:solidFill>
                          <a:latin typeface="メイリオ" panose="020B0604030504040204" pitchFamily="50" charset="-128"/>
                          <a:ea typeface="メイリオ" panose="020B0604030504040204" pitchFamily="50" charset="-128"/>
                        </a:rPr>
                        <a:t>R2</a:t>
                      </a:r>
                      <a:endParaRPr kumimoji="1" lang="ja-JP" altLang="en-US" sz="1400" dirty="0">
                        <a:solidFill>
                          <a:srgbClr val="FF0000"/>
                        </a:solidFill>
                        <a:latin typeface="メイリオ" panose="020B0604030504040204" pitchFamily="50" charset="-128"/>
                        <a:ea typeface="メイリオ" panose="020B0604030504040204" pitchFamily="50" charset="-128"/>
                      </a:endParaRPr>
                    </a:p>
                  </a:txBody>
                  <a:tcPr>
                    <a:lnT w="12700" cmpd="sng">
                      <a:noFill/>
                    </a:lnT>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R3</a:t>
                      </a:r>
                      <a:endParaRPr kumimoji="1" lang="ja-JP" altLang="en-US" sz="1200" dirty="0">
                        <a:latin typeface="メイリオ" panose="020B0604030504040204" pitchFamily="50" charset="-128"/>
                        <a:ea typeface="メイリオ" panose="020B0604030504040204" pitchFamily="50" charset="-128"/>
                      </a:endParaRPr>
                    </a:p>
                  </a:txBody>
                  <a:tcPr>
                    <a:lnT w="12700" cmpd="sng">
                      <a:noFill/>
                    </a:lnT>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R4</a:t>
                      </a:r>
                      <a:endParaRPr kumimoji="1" lang="ja-JP" altLang="en-US" sz="1200" dirty="0">
                        <a:latin typeface="メイリオ" panose="020B0604030504040204" pitchFamily="50" charset="-128"/>
                        <a:ea typeface="メイリオ" panose="020B0604030504040204" pitchFamily="50" charset="-128"/>
                      </a:endParaRPr>
                    </a:p>
                  </a:txBody>
                  <a:tcPr>
                    <a:lnT w="12700" cmpd="sng">
                      <a:noFill/>
                    </a:lnT>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主な取組内容</a:t>
                      </a:r>
                      <a:endParaRPr kumimoji="1" lang="ja-JP" altLang="en-US" sz="1200" dirty="0">
                        <a:latin typeface="メイリオ" panose="020B0604030504040204" pitchFamily="50" charset="-128"/>
                        <a:ea typeface="メイリオ" panose="020B0604030504040204" pitchFamily="50" charset="-128"/>
                      </a:endParaRPr>
                    </a:p>
                  </a:txBody>
                  <a:tcPr>
                    <a:lnR w="12700" cap="flat" cmpd="sng" algn="ctr">
                      <a:solidFill>
                        <a:schemeClr val="bg1">
                          <a:lumMod val="65000"/>
                        </a:schemeClr>
                      </a:solidFill>
                      <a:prstDash val="solid"/>
                      <a:round/>
                      <a:headEnd type="none" w="med" len="med"/>
                      <a:tailEnd type="none" w="med" len="med"/>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R2</a:t>
                      </a:r>
                      <a:r>
                        <a:rPr kumimoji="1" lang="ja-JP" altLang="en-US" sz="1200" dirty="0" smtClean="0">
                          <a:latin typeface="メイリオ" panose="020B0604030504040204" pitchFamily="50" charset="-128"/>
                          <a:ea typeface="メイリオ" panose="020B0604030504040204" pitchFamily="50" charset="-128"/>
                        </a:rPr>
                        <a:t>決定額（千円）</a:t>
                      </a:r>
                    </a:p>
                  </a:txBody>
                  <a:tcPr>
                    <a:lnL w="12700" cap="flat" cmpd="sng" algn="ctr">
                      <a:solidFill>
                        <a:schemeClr val="bg1">
                          <a:lumMod val="65000"/>
                        </a:schemeClr>
                      </a:solidFill>
                      <a:prstDash val="solid"/>
                      <a:round/>
                      <a:headEnd type="none" w="med" len="med"/>
                      <a:tailEnd type="none" w="med" len="med"/>
                    </a:lnL>
                    <a:lnR w="12700" cmpd="sng">
                      <a:noFill/>
                    </a:lnR>
                    <a:lnT w="12700" cmpd="sng">
                      <a:noFill/>
                    </a:lnT>
                  </a:tcPr>
                </a:tc>
                <a:extLst>
                  <a:ext uri="{0D108BD9-81ED-4DB2-BD59-A6C34878D82A}">
                    <a16:rowId xmlns:a16="http://schemas.microsoft.com/office/drawing/2014/main" val="1058719962"/>
                  </a:ext>
                </a:extLst>
              </a:tr>
              <a:tr h="2975588">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L w="12700" cmpd="sng">
                      <a:noFill/>
                    </a:lnL>
                    <a:lnB w="12700" cmpd="sng">
                      <a:noFill/>
                    </a:lnB>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B w="12700" cmpd="sng">
                      <a:noFill/>
                    </a:lnB>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B w="12700" cmpd="sng">
                      <a:noFill/>
                    </a:lnB>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B w="12700" cmpd="sng">
                      <a:noFill/>
                    </a:lnB>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B w="12700" cmpd="sng">
                      <a:noFill/>
                    </a:lnB>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B w="12700" cmpd="sng">
                      <a:noFill/>
                    </a:lnB>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B w="12700" cmpd="sng">
                      <a:noFill/>
                    </a:lnB>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R w="12700" cap="flat" cmpd="sng" algn="ctr">
                      <a:solidFill>
                        <a:schemeClr val="bg1">
                          <a:lumMod val="65000"/>
                        </a:schemeClr>
                      </a:solidFill>
                      <a:prstDash val="solid"/>
                      <a:round/>
                      <a:headEnd type="none" w="med" len="med"/>
                      <a:tailEnd type="none" w="med" len="med"/>
                    </a:lnR>
                    <a:lnB w="12700" cmpd="sng">
                      <a:noFill/>
                    </a:lnB>
                  </a:tcPr>
                </a:tc>
                <a:tc>
                  <a:txBody>
                    <a:bodyPr/>
                    <a:lstStyle/>
                    <a:p>
                      <a:endParaRPr kumimoji="1" lang="en-US" altLang="ja-JP" sz="1200" dirty="0" smtClean="0">
                        <a:latin typeface="メイリオ" panose="020B0604030504040204" pitchFamily="50" charset="-128"/>
                        <a:ea typeface="メイリオ" panose="020B0604030504040204" pitchFamily="50" charset="-128"/>
                      </a:endParaRPr>
                    </a:p>
                    <a:p>
                      <a:endParaRPr kumimoji="1" lang="en-US" altLang="ja-JP" sz="1200" dirty="0" smtClean="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mpd="sng">
                      <a:noFill/>
                    </a:lnR>
                    <a:lnB w="12700" cmpd="sng">
                      <a:noFill/>
                    </a:lnB>
                  </a:tcPr>
                </a:tc>
                <a:extLst>
                  <a:ext uri="{0D108BD9-81ED-4DB2-BD59-A6C34878D82A}">
                    <a16:rowId xmlns:a16="http://schemas.microsoft.com/office/drawing/2014/main" val="1667780786"/>
                  </a:ext>
                </a:extLst>
              </a:tr>
            </a:tbl>
          </a:graphicData>
        </a:graphic>
      </p:graphicFrame>
      <p:sp>
        <p:nvSpPr>
          <p:cNvPr id="33" name="ホームベース 32"/>
          <p:cNvSpPr/>
          <p:nvPr/>
        </p:nvSpPr>
        <p:spPr>
          <a:xfrm>
            <a:off x="2953783" y="3862217"/>
            <a:ext cx="1923017" cy="196891"/>
          </a:xfrm>
          <a:prstGeom prst="homePlate">
            <a:avLst/>
          </a:prstGeom>
          <a:solidFill>
            <a:schemeClr val="accent6">
              <a:lumMod val="60000"/>
              <a:lumOff val="40000"/>
            </a:schemeClr>
          </a:solidFill>
          <a:ln w="12700">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4" name="ホームベース 33"/>
          <p:cNvSpPr/>
          <p:nvPr/>
        </p:nvSpPr>
        <p:spPr>
          <a:xfrm>
            <a:off x="139402" y="4948557"/>
            <a:ext cx="6705898" cy="542562"/>
          </a:xfrm>
          <a:prstGeom prst="homePlate">
            <a:avLst/>
          </a:prstGeom>
          <a:solidFill>
            <a:schemeClr val="accent2">
              <a:lumMod val="40000"/>
              <a:lumOff val="60000"/>
            </a:schemeClr>
          </a:solidFill>
          <a:ln w="12700" cmpd="sng">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継続</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担い手等の育成</a:t>
            </a:r>
            <a:endParaRPr lang="en-US" altLang="ja-JP" sz="1100" dirty="0" smtClean="0">
              <a:solidFill>
                <a:schemeClr val="tx1"/>
              </a:solidFill>
              <a:latin typeface="メイリオ" panose="020B0604030504040204" pitchFamily="50" charset="-128"/>
              <a:ea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rPr>
              <a:t>　　　　①高校生</a:t>
            </a:r>
            <a:r>
              <a:rPr lang="ja-JP" altLang="en-US" sz="1100" dirty="0">
                <a:solidFill>
                  <a:schemeClr val="tx1"/>
                </a:solidFill>
                <a:latin typeface="メイリオ" panose="020B0604030504040204" pitchFamily="50" charset="-128"/>
                <a:ea typeface="メイリオ" panose="020B0604030504040204" pitchFamily="50" charset="-128"/>
              </a:rPr>
              <a:t>スマート農業実践</a:t>
            </a:r>
            <a:r>
              <a:rPr lang="ja-JP" altLang="en-US" sz="1100" dirty="0" smtClean="0">
                <a:solidFill>
                  <a:schemeClr val="tx1"/>
                </a:solidFill>
                <a:latin typeface="メイリオ" panose="020B0604030504040204" pitchFamily="50" charset="-128"/>
                <a:ea typeface="メイリオ" panose="020B0604030504040204" pitchFamily="50" charset="-128"/>
              </a:rPr>
              <a:t>講座　</a:t>
            </a:r>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rPr>
              <a:t>　　　　①農業</a:t>
            </a:r>
            <a:r>
              <a:rPr lang="ja-JP" altLang="en-US" sz="1100" dirty="0">
                <a:solidFill>
                  <a:schemeClr val="tx1"/>
                </a:solidFill>
                <a:latin typeface="メイリオ" panose="020B0604030504040204" pitchFamily="50" charset="-128"/>
                <a:ea typeface="メイリオ" panose="020B0604030504040204" pitchFamily="50" charset="-128"/>
              </a:rPr>
              <a:t>大学校の研修教育の機能</a:t>
            </a:r>
            <a:r>
              <a:rPr lang="ja-JP" altLang="en-US" sz="1100" dirty="0" smtClean="0">
                <a:solidFill>
                  <a:schemeClr val="tx1"/>
                </a:solidFill>
                <a:latin typeface="メイリオ" panose="020B0604030504040204" pitchFamily="50" charset="-128"/>
                <a:ea typeface="メイリオ" panose="020B0604030504040204" pitchFamily="50" charset="-128"/>
              </a:rPr>
              <a:t>強化（農業経営課）</a:t>
            </a:r>
            <a:endParaRPr lang="en-US" altLang="ja-JP" sz="1100" dirty="0" smtClean="0">
              <a:solidFill>
                <a:schemeClr val="tx1"/>
              </a:solidFill>
              <a:latin typeface="メイリオ" panose="020B0604030504040204" pitchFamily="50" charset="-128"/>
              <a:ea typeface="メイリオ" panose="020B0604030504040204" pitchFamily="50" charset="-128"/>
            </a:endParaRPr>
          </a:p>
        </p:txBody>
      </p:sp>
      <p:sp>
        <p:nvSpPr>
          <p:cNvPr id="36" name="ホームベース 35"/>
          <p:cNvSpPr/>
          <p:nvPr/>
        </p:nvSpPr>
        <p:spPr>
          <a:xfrm>
            <a:off x="139402" y="4562768"/>
            <a:ext cx="6705898" cy="343384"/>
          </a:xfrm>
          <a:prstGeom prst="homePlate">
            <a:avLst/>
          </a:prstGeom>
          <a:solidFill>
            <a:schemeClr val="accent2">
              <a:lumMod val="40000"/>
              <a:lumOff val="60000"/>
            </a:schemeClr>
          </a:solidFill>
          <a:ln w="12700" cmpd="sng">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継続</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⑦地域指導者の育成</a:t>
            </a:r>
            <a:r>
              <a:rPr lang="ja-JP" altLang="en-US" sz="1100" dirty="0">
                <a:solidFill>
                  <a:schemeClr val="tx1"/>
                </a:solidFill>
                <a:latin typeface="メイリオ" panose="020B0604030504040204" pitchFamily="50" charset="-128"/>
                <a:ea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rPr>
              <a:t>ICT</a:t>
            </a:r>
            <a:r>
              <a:rPr lang="ja-JP" altLang="en-US" sz="1100" dirty="0">
                <a:solidFill>
                  <a:schemeClr val="tx1"/>
                </a:solidFill>
                <a:latin typeface="メイリオ" panose="020B0604030504040204" pitchFamily="50" charset="-128"/>
                <a:ea typeface="メイリオ" panose="020B0604030504040204" pitchFamily="50" charset="-128"/>
              </a:rPr>
              <a:t>農作業機実践研修</a:t>
            </a:r>
            <a:r>
              <a:rPr lang="ja-JP" altLang="en-US" sz="1100" dirty="0" smtClean="0">
                <a:solidFill>
                  <a:schemeClr val="tx1"/>
                </a:solidFill>
                <a:latin typeface="メイリオ" panose="020B0604030504040204" pitchFamily="50" charset="-128"/>
                <a:ea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対象：市町村、農協</a:t>
            </a:r>
            <a:r>
              <a:rPr lang="ja-JP" altLang="en-US" sz="1100" dirty="0" smtClean="0">
                <a:solidFill>
                  <a:schemeClr val="tx1"/>
                </a:solidFill>
                <a:latin typeface="メイリオ" panose="020B0604030504040204" pitchFamily="50" charset="-128"/>
                <a:ea typeface="メイリオ" panose="020B0604030504040204" pitchFamily="50" charset="-128"/>
              </a:rPr>
              <a:t>等</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51638" y="3289042"/>
            <a:ext cx="3402763" cy="307777"/>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&lt;</a:t>
            </a:r>
            <a:r>
              <a:rPr lang="ja-JP" altLang="en-US" sz="1400" b="1" dirty="0">
                <a:latin typeface="メイリオ" panose="020B0604030504040204" pitchFamily="50" charset="-128"/>
                <a:ea typeface="メイリオ" panose="020B0604030504040204" pitchFamily="50" charset="-128"/>
              </a:rPr>
              <a:t>これまでの取組と今後の取組計画</a:t>
            </a:r>
            <a:r>
              <a:rPr lang="en-US" altLang="ja-JP" sz="1400" b="1" dirty="0">
                <a:latin typeface="メイリオ" panose="020B0604030504040204" pitchFamily="50" charset="-128"/>
                <a:ea typeface="メイリオ" panose="020B0604030504040204" pitchFamily="50" charset="-128"/>
              </a:rPr>
              <a:t>&gt;</a:t>
            </a:r>
            <a:endParaRPr lang="ja-JP" altLang="en-US" sz="1400" b="1" dirty="0">
              <a:latin typeface="メイリオ" panose="020B0604030504040204" pitchFamily="50" charset="-128"/>
              <a:ea typeface="メイリオ" panose="020B0604030504040204" pitchFamily="50" charset="-128"/>
            </a:endParaRPr>
          </a:p>
        </p:txBody>
      </p:sp>
      <p:sp>
        <p:nvSpPr>
          <p:cNvPr id="27" name="ホームベース 26"/>
          <p:cNvSpPr/>
          <p:nvPr/>
        </p:nvSpPr>
        <p:spPr>
          <a:xfrm>
            <a:off x="139402" y="4310691"/>
            <a:ext cx="6705898" cy="210765"/>
          </a:xfrm>
          <a:prstGeom prst="homePlate">
            <a:avLst/>
          </a:prstGeom>
          <a:solidFill>
            <a:schemeClr val="accent2">
              <a:lumMod val="40000"/>
              <a:lumOff val="60000"/>
            </a:schemeClr>
          </a:solidFill>
          <a:ln w="12700" cmpd="sng">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継続</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②、③情報</a:t>
            </a:r>
            <a:r>
              <a:rPr lang="ja-JP" altLang="en-US" sz="1100" dirty="0">
                <a:solidFill>
                  <a:schemeClr val="tx1"/>
                </a:solidFill>
                <a:latin typeface="メイリオ" panose="020B0604030504040204" pitchFamily="50" charset="-128"/>
                <a:ea typeface="メイリオ" panose="020B0604030504040204" pitchFamily="50" charset="-128"/>
              </a:rPr>
              <a:t>発信［スマート農業推進協議体</a:t>
            </a:r>
            <a:r>
              <a:rPr lang="ja-JP" altLang="en-US" sz="1100" dirty="0" smtClean="0">
                <a:solidFill>
                  <a:schemeClr val="tx1"/>
                </a:solidFill>
                <a:latin typeface="メイリオ" panose="020B0604030504040204" pitchFamily="50" charset="-128"/>
                <a:ea typeface="メイリオ" panose="020B0604030504040204" pitchFamily="50" charset="-128"/>
              </a:rPr>
              <a:t>、シンポジウム・地域検討会</a:t>
            </a:r>
            <a:r>
              <a:rPr lang="ja-JP" altLang="en-US" sz="1100" dirty="0">
                <a:solidFill>
                  <a:schemeClr val="tx1"/>
                </a:solidFill>
                <a:latin typeface="メイリオ" panose="020B0604030504040204" pitchFamily="50" charset="-128"/>
                <a:ea typeface="メイリオ" panose="020B0604030504040204" pitchFamily="50" charset="-128"/>
              </a:rPr>
              <a:t>　等］</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8" name="ホームベース 37"/>
          <p:cNvSpPr/>
          <p:nvPr/>
        </p:nvSpPr>
        <p:spPr>
          <a:xfrm>
            <a:off x="2938887" y="5595689"/>
            <a:ext cx="1937913" cy="404156"/>
          </a:xfrm>
          <a:prstGeom prst="homePlate">
            <a:avLst/>
          </a:prstGeom>
          <a:solidFill>
            <a:schemeClr val="accent6">
              <a:lumMod val="60000"/>
              <a:lumOff val="40000"/>
            </a:schemeClr>
          </a:solidFill>
          <a:ln w="12700" cmpd="sng">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継続</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先端技術</a:t>
            </a:r>
            <a:endParaRPr lang="en-US" altLang="ja-JP" sz="1100" dirty="0" smtClean="0">
              <a:solidFill>
                <a:schemeClr val="tx1"/>
              </a:solidFill>
              <a:latin typeface="メイリオ" panose="020B0604030504040204" pitchFamily="50" charset="-128"/>
              <a:ea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rPr>
              <a:t>　　　　事例調査</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46" name="ホームベース 45"/>
          <p:cNvSpPr/>
          <p:nvPr/>
        </p:nvSpPr>
        <p:spPr>
          <a:xfrm>
            <a:off x="2936088" y="6019127"/>
            <a:ext cx="1927649" cy="218673"/>
          </a:xfrm>
          <a:prstGeom prst="homePlate">
            <a:avLst/>
          </a:prstGeom>
          <a:solidFill>
            <a:schemeClr val="accent6">
              <a:lumMod val="60000"/>
              <a:lumOff val="40000"/>
            </a:schemeClr>
          </a:solidFill>
          <a:ln w="12700" cmpd="sng">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48" name="ホームベース 47"/>
          <p:cNvSpPr/>
          <p:nvPr/>
        </p:nvSpPr>
        <p:spPr>
          <a:xfrm>
            <a:off x="139403" y="6606642"/>
            <a:ext cx="6858298" cy="225957"/>
          </a:xfrm>
          <a:prstGeom prst="homePlate">
            <a:avLst/>
          </a:prstGeom>
          <a:solidFill>
            <a:schemeClr val="accent1">
              <a:lumMod val="60000"/>
              <a:lumOff val="40000"/>
            </a:schemeClr>
          </a:solidFill>
          <a:ln w="12700" cmpd="sng">
            <a:solidFill>
              <a:schemeClr val="accent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tx1"/>
                </a:solidFill>
                <a:latin typeface="メイリオ" panose="020B0604030504040204" pitchFamily="50" charset="-128"/>
                <a:ea typeface="メイリオ" panose="020B0604030504040204" pitchFamily="50" charset="-128"/>
              </a:rPr>
              <a:t>Ⅲ</a:t>
            </a:r>
            <a:r>
              <a:rPr lang="ja-JP" altLang="en-US" sz="1100" dirty="0">
                <a:solidFill>
                  <a:schemeClr val="tx1"/>
                </a:solidFill>
                <a:latin typeface="メイリオ" panose="020B0604030504040204" pitchFamily="50" charset="-128"/>
                <a:ea typeface="メイリオ" panose="020B0604030504040204" pitchFamily="50" charset="-128"/>
              </a:rPr>
              <a:t>　導入支援対策［産地パワーアップ事業、畜産クラスター事業　外］　</a:t>
            </a:r>
            <a:r>
              <a:rPr lang="en-US" altLang="ja-JP" sz="1100" dirty="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国費を効果的に活用</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49" name="ホームベース 48"/>
          <p:cNvSpPr/>
          <p:nvPr/>
        </p:nvSpPr>
        <p:spPr>
          <a:xfrm>
            <a:off x="3955038" y="6331123"/>
            <a:ext cx="2890262" cy="198819"/>
          </a:xfrm>
          <a:prstGeom prst="homePlate">
            <a:avLst/>
          </a:prstGeom>
          <a:solidFill>
            <a:schemeClr val="accent6">
              <a:lumMod val="60000"/>
              <a:lumOff val="40000"/>
            </a:schemeClr>
          </a:solidFill>
          <a:ln w="12700" cmpd="sng">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b="1" dirty="0">
                <a:solidFill>
                  <a:srgbClr val="FF0000"/>
                </a:solidFill>
                <a:latin typeface="メイリオ" panose="020B0604030504040204" pitchFamily="50" charset="-128"/>
                <a:ea typeface="メイリオ" panose="020B0604030504040204" pitchFamily="50" charset="-128"/>
              </a:rPr>
              <a:t>【</a:t>
            </a:r>
            <a:r>
              <a:rPr lang="ja-JP" altLang="en-US" sz="1100" b="1" dirty="0">
                <a:solidFill>
                  <a:srgbClr val="FF0000"/>
                </a:solidFill>
                <a:latin typeface="メイリオ" panose="020B0604030504040204" pitchFamily="50" charset="-128"/>
                <a:ea typeface="メイリオ" panose="020B0604030504040204" pitchFamily="50" charset="-128"/>
              </a:rPr>
              <a:t>新規</a:t>
            </a:r>
            <a:r>
              <a:rPr lang="en-US" altLang="ja-JP" sz="1100" b="1" dirty="0">
                <a:solidFill>
                  <a:srgbClr val="FF0000"/>
                </a:solidFill>
                <a:latin typeface="メイリオ" panose="020B0604030504040204" pitchFamily="50" charset="-128"/>
                <a:ea typeface="メイリオ" panose="020B0604030504040204" pitchFamily="50" charset="-128"/>
              </a:rPr>
              <a:t>】</a:t>
            </a:r>
            <a:r>
              <a:rPr lang="ja-JP" altLang="en-US" sz="1100" b="1" dirty="0">
                <a:solidFill>
                  <a:srgbClr val="FF0000"/>
                </a:solidFill>
                <a:latin typeface="メイリオ" panose="020B0604030504040204" pitchFamily="50" charset="-128"/>
                <a:ea typeface="メイリオ" panose="020B0604030504040204" pitchFamily="50" charset="-128"/>
              </a:rPr>
              <a:t>超高速通信網整備検討会（仮称</a:t>
            </a:r>
            <a:r>
              <a:rPr lang="ja-JP" altLang="en-US" sz="1100" b="1" dirty="0" smtClean="0">
                <a:solidFill>
                  <a:srgbClr val="FF0000"/>
                </a:solidFill>
                <a:latin typeface="メイリオ" panose="020B0604030504040204" pitchFamily="50" charset="-128"/>
                <a:ea typeface="メイリオ" panose="020B0604030504040204" pitchFamily="50" charset="-128"/>
              </a:rPr>
              <a:t>）</a:t>
            </a:r>
            <a:endParaRPr lang="en-US" altLang="ja-JP" sz="1100" b="1" dirty="0" smtClean="0">
              <a:solidFill>
                <a:srgbClr val="FF0000"/>
              </a:solidFill>
              <a:latin typeface="メイリオ" panose="020B0604030504040204" pitchFamily="50" charset="-128"/>
              <a:ea typeface="メイリオ" panose="020B0604030504040204" pitchFamily="50" charset="-128"/>
            </a:endParaRPr>
          </a:p>
        </p:txBody>
      </p:sp>
      <p:sp>
        <p:nvSpPr>
          <p:cNvPr id="52" name="ホームベース 51"/>
          <p:cNvSpPr/>
          <p:nvPr/>
        </p:nvSpPr>
        <p:spPr>
          <a:xfrm>
            <a:off x="2938887" y="4703388"/>
            <a:ext cx="2903113" cy="205228"/>
          </a:xfrm>
          <a:prstGeom prst="homePlate">
            <a:avLst/>
          </a:prstGeom>
          <a:solidFill>
            <a:schemeClr val="accent1">
              <a:lumMod val="60000"/>
              <a:lumOff val="40000"/>
            </a:schemeClr>
          </a:solidFill>
          <a:ln w="12700" cmpd="sng">
            <a:solidFill>
              <a:schemeClr val="accent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継続</a:t>
            </a:r>
            <a:r>
              <a:rPr lang="en-US" altLang="ja-JP" sz="1100" dirty="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⑦普及指導員養成</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54" name="ホームベース 53"/>
          <p:cNvSpPr/>
          <p:nvPr/>
        </p:nvSpPr>
        <p:spPr>
          <a:xfrm>
            <a:off x="1878738" y="5591824"/>
            <a:ext cx="2176377" cy="263117"/>
          </a:xfrm>
          <a:prstGeom prst="homePlate">
            <a:avLst/>
          </a:prstGeom>
          <a:noFill/>
          <a:ln w="127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農産振興課</a:t>
            </a:r>
            <a:r>
              <a:rPr lang="ja-JP" altLang="en-US" sz="1100" dirty="0">
                <a:solidFill>
                  <a:schemeClr val="tx1"/>
                </a:solidFill>
                <a:latin typeface="メイリオ" panose="020B0604030504040204" pitchFamily="50" charset="-128"/>
                <a:ea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566453" y="1108888"/>
            <a:ext cx="9036871" cy="307777"/>
          </a:xfrm>
          <a:prstGeom prst="rect">
            <a:avLst/>
          </a:prstGeom>
          <a:solidFill>
            <a:schemeClr val="bg1"/>
          </a:solidFill>
        </p:spPr>
        <p:txBody>
          <a:bodyPr wrap="square" rtlCol="0">
            <a:spAutoFit/>
          </a:bodyPr>
          <a:lstStyle/>
          <a:p>
            <a:pPr algn="ctr"/>
            <a:r>
              <a:rPr lang="ja-JP" altLang="en-US" sz="1400" b="1" dirty="0">
                <a:latin typeface="メイリオ" panose="020B0604030504040204" pitchFamily="50" charset="-128"/>
                <a:ea typeface="メイリオ" panose="020B0604030504040204" pitchFamily="50" charset="-128"/>
              </a:rPr>
              <a:t>農業新技術の現場実装推進プログラム（</a:t>
            </a:r>
            <a:r>
              <a:rPr lang="en-US" altLang="ja-JP" sz="1400" b="1" dirty="0">
                <a:latin typeface="メイリオ" panose="020B0604030504040204" pitchFamily="50" charset="-128"/>
                <a:ea typeface="メイリオ" panose="020B0604030504040204" pitchFamily="50" charset="-128"/>
              </a:rPr>
              <a:t>2019</a:t>
            </a:r>
            <a:r>
              <a:rPr lang="ja-JP" altLang="en-US" sz="1400" b="1" dirty="0">
                <a:latin typeface="メイリオ" panose="020B0604030504040204" pitchFamily="50" charset="-128"/>
                <a:ea typeface="メイリオ" panose="020B0604030504040204" pitchFamily="50" charset="-128"/>
              </a:rPr>
              <a:t>年</a:t>
            </a:r>
            <a:r>
              <a:rPr lang="en-US" altLang="ja-JP" sz="1400" b="1" dirty="0">
                <a:latin typeface="メイリオ" panose="020B0604030504040204" pitchFamily="50" charset="-128"/>
                <a:ea typeface="メイリオ" panose="020B0604030504040204" pitchFamily="50" charset="-128"/>
              </a:rPr>
              <a:t>6</a:t>
            </a:r>
            <a:r>
              <a:rPr lang="ja-JP" altLang="en-US" sz="1400" b="1" dirty="0">
                <a:latin typeface="メイリオ" panose="020B0604030504040204" pitchFamily="50" charset="-128"/>
                <a:ea typeface="メイリオ" panose="020B0604030504040204" pitchFamily="50" charset="-128"/>
              </a:rPr>
              <a:t>月　農林水産省</a:t>
            </a:r>
            <a:r>
              <a:rPr lang="ja-JP" altLang="en-US" sz="1400" b="1" dirty="0" smtClean="0">
                <a:latin typeface="メイリオ" panose="020B0604030504040204" pitchFamily="50" charset="-128"/>
                <a:ea typeface="メイリオ" panose="020B0604030504040204" pitchFamily="50" charset="-128"/>
              </a:rPr>
              <a:t>）～農業者の取組段階に応じた方策～</a:t>
            </a:r>
            <a:endParaRPr lang="en-US" altLang="ja-JP" sz="1400" b="1" dirty="0">
              <a:latin typeface="メイリオ" panose="020B0604030504040204" pitchFamily="50" charset="-128"/>
              <a:ea typeface="メイリオ" panose="020B0604030504040204" pitchFamily="50" charset="-128"/>
            </a:endParaRPr>
          </a:p>
        </p:txBody>
      </p:sp>
      <p:cxnSp>
        <p:nvCxnSpPr>
          <p:cNvPr id="5" name="直線コネクタ 4"/>
          <p:cNvCxnSpPr/>
          <p:nvPr/>
        </p:nvCxnSpPr>
        <p:spPr>
          <a:xfrm flipV="1">
            <a:off x="75902" y="1031074"/>
            <a:ext cx="11990307" cy="25400"/>
          </a:xfrm>
          <a:prstGeom prst="line">
            <a:avLst/>
          </a:prstGeom>
          <a:ln w="25400" cmpd="thinThick">
            <a:headEnd type="none"/>
            <a:tailEnd type="none"/>
          </a:ln>
        </p:spPr>
        <p:style>
          <a:lnRef idx="3">
            <a:schemeClr val="accent6"/>
          </a:lnRef>
          <a:fillRef idx="0">
            <a:schemeClr val="accent6"/>
          </a:fillRef>
          <a:effectRef idx="2">
            <a:schemeClr val="accent6"/>
          </a:effectRef>
          <a:fontRef idx="minor">
            <a:schemeClr val="tx1"/>
          </a:fontRef>
        </p:style>
      </p:cxnSp>
      <p:sp>
        <p:nvSpPr>
          <p:cNvPr id="55" name="テキスト ボックス 54"/>
          <p:cNvSpPr txBox="1"/>
          <p:nvPr/>
        </p:nvSpPr>
        <p:spPr>
          <a:xfrm>
            <a:off x="16740" y="17240"/>
            <a:ext cx="5040001"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スマート農業総合</a:t>
            </a:r>
            <a:r>
              <a:rPr lang="ja-JP" altLang="en-US" b="1">
                <a:latin typeface="メイリオ" panose="020B0604030504040204" pitchFamily="50" charset="-128"/>
                <a:ea typeface="メイリオ" panose="020B0604030504040204" pitchFamily="50" charset="-128"/>
              </a:rPr>
              <a:t>推進</a:t>
            </a:r>
            <a:r>
              <a:rPr lang="ja-JP" altLang="en-US" b="1" smtClean="0">
                <a:latin typeface="メイリオ" panose="020B0604030504040204" pitchFamily="50" charset="-128"/>
                <a:ea typeface="メイリオ" panose="020B0604030504040204" pitchFamily="50" charset="-128"/>
              </a:rPr>
              <a:t>事業費（新規・拡充</a:t>
            </a:r>
            <a:r>
              <a:rPr lang="ja-JP" altLang="en-US" b="1" dirty="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89734" y="354306"/>
            <a:ext cx="11990307" cy="646331"/>
          </a:xfrm>
          <a:prstGeom prst="rect">
            <a:avLst/>
          </a:prstGeom>
          <a:noFill/>
        </p:spPr>
        <p:txBody>
          <a:bodyPr wrap="square" rtlCol="0">
            <a:spAutoFit/>
          </a:bodyPr>
          <a:lstStyle/>
          <a:p>
            <a:r>
              <a:rPr lang="en-US" altLang="ja-JP"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目的</a:t>
            </a: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農家戸数の減少や農業従事者の高齢化による労働力不足に</a:t>
            </a:r>
            <a:r>
              <a:rPr lang="ja-JP" altLang="en-US" sz="1200" b="1" dirty="0" smtClean="0">
                <a:latin typeface="メイリオ" panose="020B0604030504040204" pitchFamily="50" charset="-128"/>
                <a:ea typeface="メイリオ" panose="020B0604030504040204" pitchFamily="50" charset="-128"/>
              </a:rPr>
              <a:t>対応し、生産性の維持・向上を図るため</a:t>
            </a:r>
            <a:r>
              <a:rPr lang="en-US" altLang="ja-JP" sz="1200" b="1" dirty="0" smtClean="0">
                <a:latin typeface="メイリオ" panose="020B0604030504040204" pitchFamily="50" charset="-128"/>
                <a:ea typeface="メイリオ" panose="020B0604030504040204" pitchFamily="50" charset="-128"/>
              </a:rPr>
              <a:t>ICT</a:t>
            </a:r>
            <a:r>
              <a:rPr lang="ja-JP" altLang="en-US" sz="1200" b="1" dirty="0">
                <a:latin typeface="メイリオ" panose="020B0604030504040204" pitchFamily="50" charset="-128"/>
                <a:ea typeface="メイリオ" panose="020B0604030504040204" pitchFamily="50" charset="-128"/>
              </a:rPr>
              <a:t>技術等を活用したスマート</a:t>
            </a:r>
            <a:r>
              <a:rPr lang="ja-JP" altLang="en-US" sz="1200" b="1" dirty="0" smtClean="0">
                <a:latin typeface="メイリオ" panose="020B0604030504040204" pitchFamily="50" charset="-128"/>
                <a:ea typeface="メイリオ" panose="020B0604030504040204" pitchFamily="50" charset="-128"/>
              </a:rPr>
              <a:t>農業の普及を加速させる。</a:t>
            </a:r>
            <a:endParaRPr lang="en-US" altLang="ja-JP" sz="1200" b="1" dirty="0" smtClean="0">
              <a:latin typeface="メイリオ" panose="020B0604030504040204" pitchFamily="50" charset="-128"/>
              <a:ea typeface="メイリオ" panose="020B0604030504040204" pitchFamily="50" charset="-128"/>
            </a:endParaRPr>
          </a:p>
          <a:p>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目標</a:t>
            </a:r>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①</a:t>
            </a:r>
            <a:r>
              <a:rPr lang="en-US" altLang="ja-JP" sz="1200" b="1" dirty="0" smtClean="0">
                <a:latin typeface="メイリオ" panose="020B0604030504040204" pitchFamily="50" charset="-128"/>
                <a:ea typeface="メイリオ" panose="020B0604030504040204" pitchFamily="50" charset="-128"/>
              </a:rPr>
              <a:t>2022(R4)</a:t>
            </a:r>
            <a:r>
              <a:rPr lang="ja-JP" altLang="en-US" sz="1200" b="1" dirty="0" smtClean="0">
                <a:latin typeface="メイリオ" panose="020B0604030504040204" pitchFamily="50" charset="-128"/>
                <a:ea typeface="メイリオ" panose="020B0604030504040204" pitchFamily="50" charset="-128"/>
              </a:rPr>
              <a:t>年度までに全普及センター（全道</a:t>
            </a:r>
            <a:r>
              <a:rPr lang="en-US" altLang="ja-JP" sz="1200" b="1" dirty="0" smtClean="0">
                <a:latin typeface="メイリオ" panose="020B0604030504040204" pitchFamily="50" charset="-128"/>
                <a:ea typeface="メイリオ" panose="020B0604030504040204" pitchFamily="50" charset="-128"/>
              </a:rPr>
              <a:t>14</a:t>
            </a:r>
            <a:r>
              <a:rPr lang="ja-JP" altLang="en-US" sz="1200" b="1" dirty="0" smtClean="0">
                <a:latin typeface="メイリオ" panose="020B0604030504040204" pitchFamily="50" charset="-128"/>
                <a:ea typeface="メイリオ" panose="020B0604030504040204" pitchFamily="50" charset="-128"/>
              </a:rPr>
              <a:t>ヶ所）に相談窓口設置、②</a:t>
            </a:r>
            <a:r>
              <a:rPr lang="en-US" altLang="ja-JP" sz="1200" b="1" dirty="0" smtClean="0">
                <a:latin typeface="メイリオ" panose="020B0604030504040204" pitchFamily="50" charset="-128"/>
                <a:ea typeface="メイリオ" panose="020B0604030504040204" pitchFamily="50" charset="-128"/>
              </a:rPr>
              <a:t>2025(R7)</a:t>
            </a:r>
            <a:r>
              <a:rPr lang="ja-JP" altLang="en-US" sz="1200" b="1" dirty="0" smtClean="0">
                <a:latin typeface="メイリオ" panose="020B0604030504040204" pitchFamily="50" charset="-128"/>
                <a:ea typeface="メイリオ" panose="020B0604030504040204" pitchFamily="50" charset="-128"/>
              </a:rPr>
              <a:t>年度までに農業の担い手のほぼすべてがデータを活用した農業を実践</a:t>
            </a:r>
          </a:p>
          <a:p>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プロジェクト</a:t>
            </a:r>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未来技術を活かした地域・産業の振興</a:t>
            </a:r>
            <a:r>
              <a:rPr lang="en-US" altLang="ja-JP" sz="1200" b="1" dirty="0" smtClean="0">
                <a:latin typeface="メイリオ" panose="020B0604030504040204" pitchFamily="50" charset="-128"/>
                <a:ea typeface="メイリオ" panose="020B0604030504040204" pitchFamily="50" charset="-128"/>
              </a:rPr>
              <a:t>〈Society5.0</a:t>
            </a:r>
            <a:r>
              <a:rPr lang="ja-JP" altLang="en-US" sz="1200" b="1" dirty="0" smtClean="0">
                <a:latin typeface="メイリオ" panose="020B0604030504040204" pitchFamily="50" charset="-128"/>
                <a:ea typeface="メイリオ" panose="020B0604030504040204" pitchFamily="50" charset="-128"/>
              </a:rPr>
              <a:t>の実現を見据えた</a:t>
            </a:r>
            <a:r>
              <a:rPr lang="en-US" altLang="ja-JP" sz="1200" b="1" dirty="0" smtClean="0">
                <a:latin typeface="メイリオ" panose="020B0604030504040204" pitchFamily="50" charset="-128"/>
                <a:ea typeface="メイリオ" panose="020B0604030504040204" pitchFamily="50" charset="-128"/>
              </a:rPr>
              <a:t>ICT</a:t>
            </a:r>
            <a:r>
              <a:rPr lang="ja-JP" altLang="en-US" sz="1200" b="1" dirty="0" err="1" smtClean="0">
                <a:latin typeface="メイリオ" panose="020B0604030504040204" pitchFamily="50" charset="-128"/>
                <a:ea typeface="メイリオ" panose="020B0604030504040204" pitchFamily="50" charset="-128"/>
              </a:rPr>
              <a:t>の利</a:t>
            </a:r>
            <a:r>
              <a:rPr lang="ja-JP" altLang="en-US" sz="1200" b="1" dirty="0" smtClean="0">
                <a:latin typeface="メイリオ" panose="020B0604030504040204" pitchFamily="50" charset="-128"/>
                <a:ea typeface="メイリオ" panose="020B0604030504040204" pitchFamily="50" charset="-128"/>
              </a:rPr>
              <a:t>活用などによる暮らしの向上や産業の活性化</a:t>
            </a:r>
            <a:r>
              <a:rPr lang="en-US" altLang="ja-JP" sz="1200" b="1" dirty="0" smtClean="0">
                <a:latin typeface="メイリオ" panose="020B0604030504040204" pitchFamily="50" charset="-128"/>
                <a:ea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5315475" y="10486"/>
            <a:ext cx="7175500" cy="338554"/>
          </a:xfrm>
          <a:prstGeom prst="rect">
            <a:avLst/>
          </a:prstGeom>
          <a:noFill/>
        </p:spPr>
        <p:txBody>
          <a:bodyPr wrap="square" rtlCol="0">
            <a:spAutoFit/>
          </a:bodyPr>
          <a:lstStyle/>
          <a:p>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令和２年度予算決定額　</a:t>
            </a:r>
            <a:r>
              <a:rPr kumimoji="1" lang="en-US" altLang="ja-JP" sz="1600" b="1" dirty="0" smtClean="0">
                <a:latin typeface="メイリオ" panose="020B0604030504040204" pitchFamily="50" charset="-128"/>
                <a:ea typeface="メイリオ" panose="020B0604030504040204" pitchFamily="50" charset="-128"/>
              </a:rPr>
              <a:t>49,172</a:t>
            </a:r>
            <a:r>
              <a:rPr kumimoji="1" lang="ja-JP" altLang="en-US" sz="1600" b="1" dirty="0" smtClean="0">
                <a:latin typeface="メイリオ" panose="020B0604030504040204" pitchFamily="50" charset="-128"/>
                <a:ea typeface="メイリオ" panose="020B0604030504040204" pitchFamily="50" charset="-128"/>
              </a:rPr>
              <a:t>千円（うち道費　</a:t>
            </a:r>
            <a:r>
              <a:rPr kumimoji="1" lang="en-US" altLang="ja-JP" sz="1600" b="1" dirty="0" smtClean="0">
                <a:latin typeface="メイリオ" panose="020B0604030504040204" pitchFamily="50" charset="-128"/>
                <a:ea typeface="メイリオ" panose="020B0604030504040204" pitchFamily="50" charset="-128"/>
              </a:rPr>
              <a:t>23,201</a:t>
            </a:r>
            <a:r>
              <a:rPr kumimoji="1" lang="ja-JP" altLang="en-US" sz="1600" b="1" dirty="0" smtClean="0">
                <a:latin typeface="メイリオ" panose="020B0604030504040204" pitchFamily="50" charset="-128"/>
                <a:ea typeface="メイリオ" panose="020B0604030504040204" pitchFamily="50" charset="-128"/>
              </a:rPr>
              <a:t>千円）</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cxnSp>
        <p:nvCxnSpPr>
          <p:cNvPr id="59" name="直線コネクタ 58"/>
          <p:cNvCxnSpPr/>
          <p:nvPr/>
        </p:nvCxnSpPr>
        <p:spPr>
          <a:xfrm flipV="1">
            <a:off x="75902" y="331848"/>
            <a:ext cx="11990307" cy="25400"/>
          </a:xfrm>
          <a:prstGeom prst="line">
            <a:avLst/>
          </a:prstGeom>
          <a:ln w="25400" cmpd="thickThin">
            <a:headEnd type="none"/>
            <a:tailEnd type="none"/>
          </a:ln>
        </p:spPr>
        <p:style>
          <a:lnRef idx="3">
            <a:schemeClr val="accent6"/>
          </a:lnRef>
          <a:fillRef idx="0">
            <a:schemeClr val="accent6"/>
          </a:fillRef>
          <a:effectRef idx="2">
            <a:schemeClr val="accent6"/>
          </a:effectRef>
          <a:fontRef idx="minor">
            <a:schemeClr val="tx1"/>
          </a:fontRef>
        </p:style>
      </p:cxnSp>
      <p:sp>
        <p:nvSpPr>
          <p:cNvPr id="60" name="ホームベース 59"/>
          <p:cNvSpPr/>
          <p:nvPr/>
        </p:nvSpPr>
        <p:spPr>
          <a:xfrm>
            <a:off x="1890149" y="6039431"/>
            <a:ext cx="2176377" cy="263117"/>
          </a:xfrm>
          <a:prstGeom prst="homePlate">
            <a:avLst/>
          </a:prstGeom>
          <a:noFill/>
          <a:ln w="127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メイリオ" panose="020B0604030504040204" pitchFamily="50" charset="-128"/>
                <a:ea typeface="メイリオ" panose="020B0604030504040204" pitchFamily="50" charset="-128"/>
              </a:rPr>
              <a:t>（畜産振興課</a:t>
            </a:r>
            <a:r>
              <a:rPr lang="ja-JP" altLang="en-US" sz="1100" dirty="0">
                <a:solidFill>
                  <a:schemeClr val="tx1"/>
                </a:solidFill>
                <a:latin typeface="メイリオ" panose="020B0604030504040204" pitchFamily="50" charset="-128"/>
                <a:ea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3" name="ホームベース 62"/>
          <p:cNvSpPr/>
          <p:nvPr/>
        </p:nvSpPr>
        <p:spPr>
          <a:xfrm>
            <a:off x="2850120" y="3883325"/>
            <a:ext cx="4676732" cy="220778"/>
          </a:xfrm>
          <a:prstGeom prst="homePlate">
            <a:avLst/>
          </a:prstGeom>
          <a:noFill/>
          <a:ln w="127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継続</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⑤スマート農業加速化実証プロジェクト［</a:t>
            </a:r>
            <a:r>
              <a:rPr lang="en-US" altLang="ja-JP" sz="1100" dirty="0" smtClean="0">
                <a:solidFill>
                  <a:schemeClr val="tx1"/>
                </a:solidFill>
                <a:latin typeface="メイリオ" panose="020B0604030504040204" pitchFamily="50" charset="-128"/>
                <a:ea typeface="メイリオ" panose="020B0604030504040204" pitchFamily="50" charset="-128"/>
              </a:rPr>
              <a:t>R1~</a:t>
            </a:r>
            <a:r>
              <a:rPr lang="ja-JP" altLang="en-US" sz="1100" dirty="0" smtClean="0">
                <a:solidFill>
                  <a:schemeClr val="tx1"/>
                </a:solidFill>
                <a:latin typeface="メイリオ" panose="020B0604030504040204" pitchFamily="50" charset="-128"/>
                <a:ea typeface="メイリオ" panose="020B0604030504040204" pitchFamily="50" charset="-128"/>
              </a:rPr>
              <a:t>２</a:t>
            </a:r>
            <a:r>
              <a:rPr lang="en-US" altLang="ja-JP" sz="1100" dirty="0" smtClean="0">
                <a:solidFill>
                  <a:schemeClr val="tx1"/>
                </a:solidFill>
                <a:latin typeface="メイリオ" panose="020B0604030504040204" pitchFamily="50" charset="-128"/>
                <a:ea typeface="メイリオ" panose="020B0604030504040204" pitchFamily="50" charset="-128"/>
              </a:rPr>
              <a:t>:10</a:t>
            </a:r>
            <a:r>
              <a:rPr lang="ja-JP" altLang="en-US" sz="1100" dirty="0" smtClean="0">
                <a:solidFill>
                  <a:schemeClr val="tx1"/>
                </a:solidFill>
                <a:latin typeface="メイリオ" panose="020B0604030504040204" pitchFamily="50" charset="-128"/>
                <a:ea typeface="メイリオ" panose="020B0604030504040204" pitchFamily="50" charset="-128"/>
              </a:rPr>
              <a:t>地区］</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4" name="ホームベース 63"/>
          <p:cNvSpPr/>
          <p:nvPr/>
        </p:nvSpPr>
        <p:spPr>
          <a:xfrm>
            <a:off x="2953783" y="4090273"/>
            <a:ext cx="2888217" cy="177473"/>
          </a:xfrm>
          <a:prstGeom prst="homePlate">
            <a:avLst/>
          </a:prstGeom>
          <a:solidFill>
            <a:schemeClr val="accent6">
              <a:lumMod val="60000"/>
              <a:lumOff val="40000"/>
            </a:schemeClr>
          </a:solidFill>
          <a:ln w="12700">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5" name="ホームベース 64"/>
          <p:cNvSpPr/>
          <p:nvPr/>
        </p:nvSpPr>
        <p:spPr>
          <a:xfrm>
            <a:off x="2850120" y="4075873"/>
            <a:ext cx="4871480" cy="244544"/>
          </a:xfrm>
          <a:prstGeom prst="homePlate">
            <a:avLst/>
          </a:prstGeom>
          <a:noFill/>
          <a:ln w="127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継続</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⑥次世代につなぐ営農体系確立支援事業［</a:t>
            </a:r>
            <a:r>
              <a:rPr lang="en-US" altLang="ja-JP" sz="1100" dirty="0" smtClean="0">
                <a:solidFill>
                  <a:schemeClr val="tx1"/>
                </a:solidFill>
                <a:latin typeface="メイリオ" panose="020B0604030504040204" pitchFamily="50" charset="-128"/>
                <a:ea typeface="メイリオ" panose="020B0604030504040204" pitchFamily="50" charset="-128"/>
              </a:rPr>
              <a:t>R1</a:t>
            </a:r>
            <a:r>
              <a:rPr lang="ja-JP" altLang="en-US" sz="1100" dirty="0" smtClean="0">
                <a:solidFill>
                  <a:schemeClr val="tx1"/>
                </a:solidFill>
                <a:latin typeface="メイリオ" panose="020B0604030504040204" pitchFamily="50" charset="-128"/>
                <a:ea typeface="メイリオ" panose="020B0604030504040204" pitchFamily="50" charset="-128"/>
              </a:rPr>
              <a:t>～</a:t>
            </a:r>
            <a:r>
              <a:rPr lang="en-US" altLang="ja-JP" sz="1100" dirty="0" smtClean="0">
                <a:solidFill>
                  <a:schemeClr val="tx1"/>
                </a:solidFill>
                <a:latin typeface="メイリオ" panose="020B0604030504040204" pitchFamily="50" charset="-128"/>
                <a:ea typeface="メイリオ" panose="020B0604030504040204" pitchFamily="50" charset="-128"/>
              </a:rPr>
              <a:t>2:</a:t>
            </a:r>
            <a:r>
              <a:rPr lang="ja-JP" altLang="en-US" sz="1100" dirty="0" smtClean="0">
                <a:solidFill>
                  <a:schemeClr val="tx1"/>
                </a:solidFill>
                <a:latin typeface="メイリオ" panose="020B0604030504040204" pitchFamily="50" charset="-128"/>
                <a:ea typeface="メイリオ" panose="020B0604030504040204" pitchFamily="50" charset="-128"/>
              </a:rPr>
              <a:t>９地区］</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6" name="ホームベース 65"/>
          <p:cNvSpPr/>
          <p:nvPr/>
        </p:nvSpPr>
        <p:spPr>
          <a:xfrm>
            <a:off x="3985519" y="5247830"/>
            <a:ext cx="2712462" cy="243667"/>
          </a:xfrm>
          <a:prstGeom prst="homePlate">
            <a:avLst/>
          </a:prstGeom>
          <a:solidFill>
            <a:schemeClr val="accent2">
              <a:lumMod val="40000"/>
              <a:lumOff val="60000"/>
            </a:schemeClr>
          </a:solidFill>
          <a:ln w="12700" cmpd="sng">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b="1" dirty="0" smtClean="0">
                <a:solidFill>
                  <a:srgbClr val="FF0000"/>
                </a:solidFill>
                <a:latin typeface="メイリオ" panose="020B0604030504040204" pitchFamily="50" charset="-128"/>
                <a:ea typeface="メイリオ" panose="020B0604030504040204" pitchFamily="50" charset="-128"/>
              </a:rPr>
              <a:t>【</a:t>
            </a:r>
            <a:r>
              <a:rPr lang="ja-JP" altLang="en-US" sz="1100" b="1" dirty="0" smtClean="0">
                <a:solidFill>
                  <a:srgbClr val="FF0000"/>
                </a:solidFill>
                <a:latin typeface="メイリオ" panose="020B0604030504040204" pitchFamily="50" charset="-128"/>
                <a:ea typeface="メイリオ" panose="020B0604030504040204" pitchFamily="50" charset="-128"/>
              </a:rPr>
              <a:t>新規</a:t>
            </a:r>
            <a:r>
              <a:rPr lang="en-US" altLang="ja-JP" sz="1100" b="1" dirty="0" smtClean="0">
                <a:solidFill>
                  <a:srgbClr val="FF0000"/>
                </a:solidFill>
                <a:latin typeface="メイリオ" panose="020B0604030504040204" pitchFamily="50" charset="-128"/>
                <a:ea typeface="メイリオ" panose="020B0604030504040204" pitchFamily="50" charset="-128"/>
              </a:rPr>
              <a:t>】</a:t>
            </a:r>
            <a:r>
              <a:rPr lang="ja-JP" altLang="en-US" sz="1100" b="1" dirty="0" smtClean="0">
                <a:solidFill>
                  <a:srgbClr val="FF0000"/>
                </a:solidFill>
                <a:latin typeface="メイリオ" panose="020B0604030504040204" pitchFamily="50" charset="-128"/>
                <a:ea typeface="メイリオ" panose="020B0604030504040204" pitchFamily="50" charset="-128"/>
              </a:rPr>
              <a:t>④女性農業者実践講座の実施</a:t>
            </a:r>
            <a:endParaRPr lang="en-US" altLang="ja-JP" sz="1100" b="1" dirty="0">
              <a:solidFill>
                <a:srgbClr val="FF0000"/>
              </a:solidFill>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6830468" y="3846270"/>
            <a:ext cx="3635036" cy="2800767"/>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rPr>
              <a:t>　　　●コンソーシアム等への参画</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●営農技術等の支援</a:t>
            </a:r>
            <a:endParaRPr lang="en-US" altLang="ja-JP" sz="1100" b="1"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●情報発信</a:t>
            </a: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継続</a:t>
            </a:r>
            <a:r>
              <a:rPr lang="en-US" altLang="ja-JP" sz="1100" b="1" dirty="0" smtClean="0">
                <a:latin typeface="メイリオ" panose="020B0604030504040204" pitchFamily="50" charset="-128"/>
                <a:ea typeface="メイリオ" panose="020B0604030504040204" pitchFamily="50" charset="-128"/>
              </a:rPr>
              <a:t>】</a:t>
            </a:r>
          </a:p>
          <a:p>
            <a:r>
              <a:rPr lang="ja-JP" altLang="en-US" sz="1100" dirty="0" smtClean="0">
                <a:latin typeface="メイリオ" panose="020B0604030504040204" pitchFamily="50" charset="-128"/>
                <a:ea typeface="メイリオ" panose="020B0604030504040204" pitchFamily="50" charset="-128"/>
              </a:rPr>
              <a:t>　・スマート農業推進協議体ＨＰによる情報発信</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・シンポジウム・地域検討会等による理解醸成</a:t>
            </a:r>
            <a:endParaRPr lang="en-US" altLang="ja-JP" sz="1100"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●地域指導者育成</a:t>
            </a: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継続</a:t>
            </a:r>
            <a:r>
              <a:rPr lang="en-US" altLang="ja-JP" sz="1100" b="1" dirty="0" smtClean="0">
                <a:latin typeface="メイリオ" panose="020B0604030504040204" pitchFamily="50" charset="-128"/>
                <a:ea typeface="メイリオ" panose="020B0604030504040204" pitchFamily="50" charset="-128"/>
              </a:rPr>
              <a:t>】</a:t>
            </a:r>
          </a:p>
          <a:p>
            <a:r>
              <a:rPr lang="ja-JP" altLang="en-US" sz="1100" dirty="0" smtClean="0">
                <a:latin typeface="メイリオ" panose="020B0604030504040204" pitchFamily="50" charset="-128"/>
                <a:ea typeface="メイリオ" panose="020B0604030504040204" pitchFamily="50" charset="-128"/>
              </a:rPr>
              <a:t>　・地域を先導する市町村・農協等職員の育成</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・普及指導員の技術力向上研修（相談窓口設置）</a:t>
            </a:r>
            <a:endParaRPr lang="en-US" altLang="ja-JP" sz="1100" dirty="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●担い手等の育成</a:t>
            </a: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継続・新規</a:t>
            </a:r>
            <a:r>
              <a:rPr lang="en-US" altLang="ja-JP" sz="1100" b="1" dirty="0" smtClean="0">
                <a:latin typeface="メイリオ" panose="020B0604030504040204" pitchFamily="50" charset="-128"/>
                <a:ea typeface="メイリオ" panose="020B0604030504040204" pitchFamily="50" charset="-128"/>
              </a:rPr>
              <a:t>】</a:t>
            </a:r>
          </a:p>
          <a:p>
            <a:r>
              <a:rPr lang="ja-JP" altLang="en-US" sz="1100" dirty="0" smtClean="0">
                <a:latin typeface="メイリオ" panose="020B0604030504040204" pitchFamily="50" charset="-128"/>
                <a:ea typeface="メイリオ" panose="020B0604030504040204" pitchFamily="50" charset="-128"/>
              </a:rPr>
              <a:t>　・高校生を対象とした実践講座</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女性農業者を対象とした実践講座</a:t>
            </a:r>
            <a:endParaRPr lang="en-US" altLang="ja-JP" sz="1100" dirty="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・農業大学校による研修教育の拡充と機能強化</a:t>
            </a:r>
            <a:endParaRPr lang="en-US" altLang="ja-JP" sz="1100"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●事例調査・実証</a:t>
            </a: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継続</a:t>
            </a:r>
            <a:r>
              <a:rPr lang="en-US" altLang="ja-JP" sz="1100" b="1" dirty="0" smtClean="0">
                <a:latin typeface="メイリオ" panose="020B0604030504040204" pitchFamily="50" charset="-128"/>
                <a:ea typeface="メイリオ" panose="020B0604030504040204" pitchFamily="50" charset="-128"/>
              </a:rPr>
              <a:t>】</a:t>
            </a:r>
          </a:p>
          <a:p>
            <a:r>
              <a:rPr lang="ja-JP" altLang="en-US" sz="1100" dirty="0" smtClean="0">
                <a:latin typeface="メイリオ" panose="020B0604030504040204" pitchFamily="50" charset="-128"/>
                <a:ea typeface="メイリオ" panose="020B0604030504040204" pitchFamily="50" charset="-128"/>
              </a:rPr>
              <a:t>　・先進事例調査、</a:t>
            </a:r>
            <a:r>
              <a:rPr lang="en-US" altLang="ja-JP" sz="1100" dirty="0" smtClean="0">
                <a:latin typeface="メイリオ" panose="020B0604030504040204" pitchFamily="50" charset="-128"/>
                <a:ea typeface="メイリオ" panose="020B0604030504040204" pitchFamily="50" charset="-128"/>
              </a:rPr>
              <a:t>ICT</a:t>
            </a:r>
            <a:r>
              <a:rPr lang="ja-JP" altLang="en-US" sz="1100" dirty="0" smtClean="0">
                <a:latin typeface="メイリオ" panose="020B0604030504040204" pitchFamily="50" charset="-128"/>
                <a:ea typeface="メイリオ" panose="020B0604030504040204" pitchFamily="50" charset="-128"/>
              </a:rPr>
              <a:t>利活用牧草生産実証事業</a:t>
            </a:r>
            <a:endParaRPr lang="en-US" altLang="ja-JP" sz="1100"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●超高速通信網整備検討会</a:t>
            </a: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新規</a:t>
            </a:r>
            <a:r>
              <a:rPr lang="en-US" altLang="ja-JP" sz="1100" b="1" dirty="0" smtClean="0">
                <a:latin typeface="メイリオ" panose="020B0604030504040204" pitchFamily="50" charset="-128"/>
                <a:ea typeface="メイリオ" panose="020B0604030504040204" pitchFamily="50" charset="-128"/>
              </a:rPr>
              <a:t>】</a:t>
            </a:r>
          </a:p>
          <a:p>
            <a:r>
              <a:rPr lang="ja-JP" altLang="en-US" sz="1100" dirty="0" smtClean="0">
                <a:latin typeface="メイリオ" panose="020B0604030504040204" pitchFamily="50" charset="-128"/>
                <a:ea typeface="メイリオ" panose="020B0604030504040204" pitchFamily="50" charset="-128"/>
              </a:rPr>
              <a:t>　・高速通信網整備に係る地域検討への支援</a:t>
            </a:r>
            <a:endParaRPr lang="en-US" altLang="ja-JP" sz="1100" dirty="0" smtClean="0">
              <a:latin typeface="メイリオ" panose="020B0604030504040204" pitchFamily="50" charset="-128"/>
              <a:ea typeface="メイリオ" panose="020B0604030504040204" pitchFamily="50" charset="-128"/>
            </a:endParaRPr>
          </a:p>
        </p:txBody>
      </p:sp>
      <p:sp>
        <p:nvSpPr>
          <p:cNvPr id="17" name="正方形/長方形 16"/>
          <p:cNvSpPr/>
          <p:nvPr/>
        </p:nvSpPr>
        <p:spPr>
          <a:xfrm>
            <a:off x="902073" y="5542237"/>
            <a:ext cx="5968254" cy="749300"/>
          </a:xfrm>
          <a:prstGeom prst="rect">
            <a:avLst/>
          </a:prstGeom>
          <a:no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982420" y="5762969"/>
            <a:ext cx="2120221" cy="276999"/>
          </a:xfrm>
          <a:prstGeom prst="rect">
            <a:avLst/>
          </a:prstGeom>
          <a:noFill/>
        </p:spPr>
        <p:txBody>
          <a:bodyPr wrap="square" rtlCol="0">
            <a:spAutoFit/>
          </a:bodyPr>
          <a:lstStyle/>
          <a:p>
            <a:r>
              <a:rPr lang="ja-JP" altLang="en-US" sz="1200" b="1" dirty="0" smtClean="0">
                <a:latin typeface="メイリオ" panose="020B0604030504040204" pitchFamily="50" charset="-128"/>
                <a:ea typeface="メイリオ" panose="020B0604030504040204" pitchFamily="50" charset="-128"/>
              </a:rPr>
              <a:t>事例調査・実証</a:t>
            </a:r>
            <a:endParaRPr lang="en-US" altLang="ja-JP" sz="1200" b="1" dirty="0">
              <a:latin typeface="メイリオ" panose="020B0604030504040204" pitchFamily="50" charset="-128"/>
              <a:ea typeface="メイリオ" panose="020B0604030504040204" pitchFamily="50" charset="-128"/>
            </a:endParaRPr>
          </a:p>
        </p:txBody>
      </p:sp>
      <p:sp>
        <p:nvSpPr>
          <p:cNvPr id="69" name="右中かっこ 68"/>
          <p:cNvSpPr/>
          <p:nvPr/>
        </p:nvSpPr>
        <p:spPr>
          <a:xfrm>
            <a:off x="7232470" y="3927533"/>
            <a:ext cx="45719" cy="22846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1" name="テキスト ボックス 70"/>
          <p:cNvSpPr txBox="1"/>
          <p:nvPr/>
        </p:nvSpPr>
        <p:spPr>
          <a:xfrm>
            <a:off x="10311494" y="3846633"/>
            <a:ext cx="1641551" cy="2970044"/>
          </a:xfrm>
          <a:prstGeom prst="rect">
            <a:avLst/>
          </a:prstGeom>
          <a:noFill/>
        </p:spPr>
        <p:txBody>
          <a:bodyPr wrap="square" rtlCol="0">
            <a:spAutoFit/>
          </a:bodyPr>
          <a:lstStyle/>
          <a:p>
            <a:r>
              <a:rPr lang="ja-JP" altLang="en-US" sz="1100" b="1" dirty="0" smtClean="0">
                <a:latin typeface="メイリオ" panose="020B0604030504040204" pitchFamily="50" charset="-128"/>
                <a:ea typeface="メイリオ" panose="020B0604030504040204" pitchFamily="50" charset="-128"/>
              </a:rPr>
              <a:t>●実証プロ　  </a:t>
            </a:r>
            <a:r>
              <a:rPr lang="en-US" altLang="ja-JP" sz="1100" b="1" dirty="0" smtClean="0">
                <a:latin typeface="メイリオ" panose="020B0604030504040204" pitchFamily="50" charset="-128"/>
                <a:ea typeface="メイリオ" panose="020B0604030504040204" pitchFamily="50" charset="-128"/>
              </a:rPr>
              <a:t>4,049</a:t>
            </a:r>
          </a:p>
          <a:p>
            <a:r>
              <a:rPr lang="ja-JP" altLang="en-US" sz="1100" b="1" dirty="0" smtClean="0">
                <a:latin typeface="メイリオ" panose="020B0604030504040204" pitchFamily="50" charset="-128"/>
                <a:ea typeface="メイリオ" panose="020B0604030504040204" pitchFamily="50" charset="-128"/>
              </a:rPr>
              <a:t>●次世代　　  </a:t>
            </a:r>
            <a:r>
              <a:rPr lang="en-US" altLang="ja-JP" sz="1100" b="1" dirty="0" smtClean="0">
                <a:latin typeface="メイリオ" panose="020B0604030504040204" pitchFamily="50" charset="-128"/>
                <a:ea typeface="メイリオ" panose="020B0604030504040204" pitchFamily="50" charset="-128"/>
              </a:rPr>
              <a:t>8,000</a:t>
            </a:r>
          </a:p>
          <a:p>
            <a:r>
              <a:rPr lang="ja-JP" altLang="en-US" sz="1100" b="1" dirty="0" smtClean="0">
                <a:latin typeface="メイリオ" panose="020B0604030504040204" pitchFamily="50" charset="-128"/>
                <a:ea typeface="メイリオ" panose="020B0604030504040204" pitchFamily="50" charset="-128"/>
              </a:rPr>
              <a:t>●情報発信　  </a:t>
            </a:r>
            <a:r>
              <a:rPr lang="en-US" altLang="ja-JP" sz="1100" b="1" dirty="0" smtClean="0">
                <a:latin typeface="メイリオ" panose="020B0604030504040204" pitchFamily="50" charset="-128"/>
                <a:ea typeface="メイリオ" panose="020B0604030504040204" pitchFamily="50" charset="-128"/>
              </a:rPr>
              <a:t>5,097</a:t>
            </a:r>
          </a:p>
          <a:p>
            <a:endParaRPr lang="en-US" altLang="ja-JP" sz="1100" b="1"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●人材育成　</a:t>
            </a:r>
            <a:r>
              <a:rPr lang="ja-JP" altLang="en-US" sz="1100" b="1" dirty="0">
                <a:latin typeface="メイリオ" panose="020B0604030504040204" pitchFamily="50" charset="-128"/>
                <a:ea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rPr>
              <a:t>4,909</a:t>
            </a:r>
          </a:p>
          <a:p>
            <a:endParaRPr lang="en-US" altLang="ja-JP" sz="1100" b="1" dirty="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●担い手等の育成</a:t>
            </a:r>
            <a:endParaRPr lang="en-US" altLang="ja-JP" sz="1100" b="1"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rPr>
              <a:t>2,431</a:t>
            </a:r>
          </a:p>
          <a:p>
            <a:endParaRPr lang="en-US" altLang="ja-JP" sz="1100" b="1" dirty="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●事例調査・実証</a:t>
            </a:r>
            <a:endParaRPr lang="ja-JP" altLang="en-US" sz="1100"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rPr>
              <a:t>24,585</a:t>
            </a:r>
          </a:p>
          <a:p>
            <a:endParaRPr lang="en-US" altLang="ja-JP" sz="1100" b="1"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●超高速通信網整備</a:t>
            </a:r>
            <a:endParaRPr lang="en-US" altLang="ja-JP" sz="1100" b="1"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　検討会　　　  </a:t>
            </a:r>
            <a:r>
              <a:rPr lang="en-US" altLang="ja-JP" sz="1100" b="1" dirty="0" smtClean="0">
                <a:latin typeface="メイリオ" panose="020B0604030504040204" pitchFamily="50" charset="-128"/>
                <a:ea typeface="メイリオ" panose="020B0604030504040204" pitchFamily="50" charset="-128"/>
              </a:rPr>
              <a:t>101</a:t>
            </a:r>
          </a:p>
          <a:p>
            <a:endParaRPr lang="en-US" altLang="ja-JP" sz="1100" b="1" dirty="0" smtClean="0">
              <a:latin typeface="メイリオ" panose="020B0604030504040204" pitchFamily="50" charset="-128"/>
              <a:ea typeface="メイリオ" panose="020B0604030504040204" pitchFamily="50" charset="-128"/>
            </a:endParaRPr>
          </a:p>
          <a:p>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合　計</a:t>
            </a:r>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rPr>
              <a:t>49,172</a:t>
            </a:r>
          </a:p>
          <a:p>
            <a:r>
              <a:rPr lang="ja-JP" altLang="en-US" sz="1100" b="1" dirty="0" smtClean="0">
                <a:latin typeface="メイリオ" panose="020B0604030504040204" pitchFamily="50" charset="-128"/>
                <a:ea typeface="メイリオ" panose="020B0604030504040204" pitchFamily="50" charset="-128"/>
              </a:rPr>
              <a:t>（前年度）　</a:t>
            </a:r>
            <a:r>
              <a:rPr lang="en-US" altLang="ja-JP" sz="1100" b="1" dirty="0" smtClean="0">
                <a:latin typeface="メイリオ" panose="020B0604030504040204" pitchFamily="50" charset="-128"/>
                <a:ea typeface="メイリオ" panose="020B0604030504040204" pitchFamily="50" charset="-128"/>
              </a:rPr>
              <a:t>49,559</a:t>
            </a:r>
          </a:p>
        </p:txBody>
      </p:sp>
      <p:sp>
        <p:nvSpPr>
          <p:cNvPr id="72" name="ホームベース 71"/>
          <p:cNvSpPr/>
          <p:nvPr/>
        </p:nvSpPr>
        <p:spPr>
          <a:xfrm>
            <a:off x="2793735" y="6333516"/>
            <a:ext cx="1241598" cy="263117"/>
          </a:xfrm>
          <a:prstGeom prst="homePlate">
            <a:avLst/>
          </a:prstGeom>
          <a:noFill/>
          <a:ln w="127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メイリオ" panose="020B0604030504040204" pitchFamily="50" charset="-128"/>
                <a:ea typeface="メイリオ" panose="020B0604030504040204" pitchFamily="50" charset="-128"/>
              </a:rPr>
              <a:t>（農村計画課</a:t>
            </a:r>
            <a:r>
              <a:rPr lang="ja-JP" altLang="en-US" sz="1100" dirty="0">
                <a:solidFill>
                  <a:schemeClr val="tx1"/>
                </a:solidFill>
                <a:latin typeface="メイリオ" panose="020B0604030504040204" pitchFamily="50" charset="-128"/>
                <a:ea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75" name="ホームベース 74"/>
          <p:cNvSpPr/>
          <p:nvPr/>
        </p:nvSpPr>
        <p:spPr>
          <a:xfrm>
            <a:off x="4589900" y="4698968"/>
            <a:ext cx="2412881" cy="242701"/>
          </a:xfrm>
          <a:prstGeom prst="homePlate">
            <a:avLst/>
          </a:prstGeom>
          <a:noFill/>
          <a:ln w="127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メイリオ" panose="020B0604030504040204" pitchFamily="50" charset="-128"/>
                <a:ea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rPr>
              <a:t>（注）</a:t>
            </a:r>
            <a:r>
              <a:rPr lang="en-US" altLang="ja-JP" sz="900" dirty="0" smtClean="0">
                <a:solidFill>
                  <a:schemeClr val="tx1"/>
                </a:solidFill>
                <a:latin typeface="メイリオ" panose="020B0604030504040204" pitchFamily="50" charset="-128"/>
                <a:ea typeface="メイリオ" panose="020B0604030504040204" pitchFamily="50" charset="-128"/>
              </a:rPr>
              <a:t>R4</a:t>
            </a:r>
            <a:r>
              <a:rPr lang="ja-JP" altLang="en-US" sz="900" dirty="0" err="1" smtClean="0">
                <a:solidFill>
                  <a:schemeClr val="tx1"/>
                </a:solidFill>
                <a:latin typeface="メイリオ" panose="020B0604030504040204" pitchFamily="50" charset="-128"/>
                <a:ea typeface="メイリオ" panose="020B0604030504040204" pitchFamily="50" charset="-128"/>
              </a:rPr>
              <a:t>までに</a:t>
            </a:r>
            <a:r>
              <a:rPr lang="en-US" altLang="ja-JP" sz="900" dirty="0" smtClean="0">
                <a:solidFill>
                  <a:schemeClr val="tx1"/>
                </a:solidFill>
                <a:latin typeface="メイリオ" panose="020B0604030504040204" pitchFamily="50" charset="-128"/>
                <a:ea typeface="メイリオ" panose="020B0604030504040204" pitchFamily="50" charset="-128"/>
              </a:rPr>
              <a:t>AEC</a:t>
            </a:r>
            <a:r>
              <a:rPr lang="ja-JP" altLang="en-US" sz="900" dirty="0" smtClean="0">
                <a:solidFill>
                  <a:schemeClr val="tx1"/>
                </a:solidFill>
                <a:latin typeface="メイリオ" panose="020B0604030504040204" pitchFamily="50" charset="-128"/>
                <a:ea typeface="メイリオ" panose="020B0604030504040204" pitchFamily="50" charset="-128"/>
              </a:rPr>
              <a:t>へ相談窓口設置</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7" name="ホームベース 6"/>
          <p:cNvSpPr/>
          <p:nvPr/>
        </p:nvSpPr>
        <p:spPr>
          <a:xfrm>
            <a:off x="134998" y="1397129"/>
            <a:ext cx="4052615" cy="337625"/>
          </a:xfrm>
          <a:prstGeom prst="homePlate">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メイリオ" panose="020B0604030504040204" pitchFamily="50" charset="-128"/>
                <a:ea typeface="メイリオ" panose="020B0604030504040204" pitchFamily="50" charset="-128"/>
              </a:rPr>
              <a:t>Ⅰ</a:t>
            </a:r>
            <a:r>
              <a:rPr lang="ja-JP" altLang="en-US" sz="1400" dirty="0">
                <a:solidFill>
                  <a:schemeClr val="tx1"/>
                </a:solidFill>
                <a:latin typeface="メイリオ" panose="020B0604030504040204" pitchFamily="50" charset="-128"/>
                <a:ea typeface="メイリオ" panose="020B0604030504040204" pitchFamily="50" charset="-128"/>
              </a:rPr>
              <a:t>　知る</a:t>
            </a:r>
          </a:p>
        </p:txBody>
      </p:sp>
      <p:sp>
        <p:nvSpPr>
          <p:cNvPr id="10" name="山形 9"/>
          <p:cNvSpPr/>
          <p:nvPr/>
        </p:nvSpPr>
        <p:spPr>
          <a:xfrm>
            <a:off x="7475446" y="1396398"/>
            <a:ext cx="4572000" cy="338400"/>
          </a:xfrm>
          <a:prstGeom prst="chevron">
            <a:avLst/>
          </a:prstGeom>
          <a:solidFill>
            <a:schemeClr val="accent1">
              <a:lumMod val="60000"/>
              <a:lumOff val="4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メイリオ" panose="020B0604030504040204" pitchFamily="50" charset="-128"/>
                <a:ea typeface="メイリオ" panose="020B0604030504040204" pitchFamily="50" charset="-128"/>
              </a:rPr>
              <a:t>Ⅲ</a:t>
            </a:r>
            <a:r>
              <a:rPr lang="ja-JP" altLang="en-US" sz="1400" dirty="0">
                <a:solidFill>
                  <a:schemeClr val="tx1"/>
                </a:solidFill>
                <a:latin typeface="メイリオ" panose="020B0604030504040204" pitchFamily="50" charset="-128"/>
                <a:ea typeface="メイリオ" panose="020B0604030504040204" pitchFamily="50" charset="-128"/>
              </a:rPr>
              <a:t>　導入する</a:t>
            </a:r>
          </a:p>
        </p:txBody>
      </p:sp>
      <p:sp>
        <p:nvSpPr>
          <p:cNvPr id="8" name="山形 7"/>
          <p:cNvSpPr/>
          <p:nvPr/>
        </p:nvSpPr>
        <p:spPr>
          <a:xfrm>
            <a:off x="4068990" y="1403695"/>
            <a:ext cx="3528000" cy="338400"/>
          </a:xfrm>
          <a:prstGeom prst="chevron">
            <a:avLst/>
          </a:prstGeom>
          <a:solidFill>
            <a:schemeClr val="accent6">
              <a:lumMod val="60000"/>
              <a:lumOff val="40000"/>
            </a:schemeClr>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メイリオ" panose="020B0604030504040204" pitchFamily="50" charset="-128"/>
                <a:ea typeface="メイリオ" panose="020B0604030504040204" pitchFamily="50" charset="-128"/>
              </a:rPr>
              <a:t>Ⅱ</a:t>
            </a:r>
            <a:r>
              <a:rPr lang="ja-JP" altLang="en-US" sz="1400" dirty="0">
                <a:solidFill>
                  <a:schemeClr val="tx1"/>
                </a:solidFill>
                <a:latin typeface="メイリオ" panose="020B0604030504040204" pitchFamily="50" charset="-128"/>
                <a:ea typeface="メイリオ" panose="020B0604030504040204" pitchFamily="50" charset="-128"/>
              </a:rPr>
              <a:t>　試す</a:t>
            </a:r>
          </a:p>
        </p:txBody>
      </p:sp>
      <p:sp>
        <p:nvSpPr>
          <p:cNvPr id="42" name="ホームベース 41"/>
          <p:cNvSpPr/>
          <p:nvPr/>
        </p:nvSpPr>
        <p:spPr>
          <a:xfrm>
            <a:off x="2815571" y="6027852"/>
            <a:ext cx="2980769" cy="260801"/>
          </a:xfrm>
          <a:prstGeom prst="homePlate">
            <a:avLst/>
          </a:prstGeom>
          <a:noFill/>
          <a:ln w="127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継続</a:t>
            </a:r>
            <a:r>
              <a:rPr lang="en-US" altLang="ja-JP" sz="1100" dirty="0" smtClean="0">
                <a:solidFill>
                  <a:schemeClr val="tx1"/>
                </a:solidFill>
                <a:latin typeface="メイリオ" panose="020B0604030504040204" pitchFamily="50" charset="-128"/>
                <a:ea typeface="メイリオ" panose="020B0604030504040204" pitchFamily="50" charset="-128"/>
              </a:rPr>
              <a:t>】ICT</a:t>
            </a:r>
            <a:r>
              <a:rPr lang="ja-JP" altLang="en-US" sz="1100" dirty="0" smtClean="0">
                <a:solidFill>
                  <a:schemeClr val="tx1"/>
                </a:solidFill>
                <a:latin typeface="メイリオ" panose="020B0604030504040204" pitchFamily="50" charset="-128"/>
                <a:ea typeface="メイリオ" panose="020B0604030504040204" pitchFamily="50" charset="-128"/>
              </a:rPr>
              <a:t>利活用牧草生産実証事業</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9970656" y="6415105"/>
            <a:ext cx="215416" cy="369332"/>
          </a:xfrm>
          <a:prstGeom prst="rect">
            <a:avLst/>
          </a:prstGeom>
          <a:solidFill>
            <a:srgbClr val="FFFF00"/>
          </a:solidFill>
        </p:spPr>
        <p:txBody>
          <a:bodyPr wrap="square" rtlCol="0">
            <a:spAutoFit/>
          </a:bodyPr>
          <a:lstStyle/>
          <a:p>
            <a:pPr algn="ctr"/>
            <a:r>
              <a:rPr kumimoji="1" lang="ja-JP" altLang="en-US" b="1" dirty="0" smtClean="0"/>
              <a:t>２</a:t>
            </a:r>
            <a:endParaRPr kumimoji="1" lang="ja-JP" altLang="en-US" b="1" dirty="0"/>
          </a:p>
        </p:txBody>
      </p:sp>
    </p:spTree>
    <p:extLst>
      <p:ext uri="{BB962C8B-B14F-4D97-AF65-F5344CB8AC3E}">
        <p14:creationId xmlns:p14="http://schemas.microsoft.com/office/powerpoint/2010/main" val="462368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40741" y="17240"/>
            <a:ext cx="5652539" cy="369332"/>
          </a:xfrm>
          <a:prstGeom prst="rect">
            <a:avLst/>
          </a:prstGeom>
          <a:noFill/>
        </p:spPr>
        <p:txBody>
          <a:bodyPr wrap="square" rtlCol="0">
            <a:spAutoFit/>
          </a:bodyPr>
          <a:lstStyle/>
          <a:p>
            <a:r>
              <a:rPr lang="ja-JP" altLang="en-US" b="1" dirty="0">
                <a:solidFill>
                  <a:prstClr val="black"/>
                </a:solidFill>
                <a:latin typeface="メイリオ" panose="020B0604030504040204" pitchFamily="50" charset="-128"/>
                <a:ea typeface="メイリオ" panose="020B0604030504040204" pitchFamily="50" charset="-128"/>
              </a:rPr>
              <a:t>スマート農業総合推進事業費の取組内容（詳細版）</a:t>
            </a:r>
            <a:endParaRPr lang="en-US" altLang="ja-JP" b="1" dirty="0">
              <a:solidFill>
                <a:prstClr val="black"/>
              </a:solidFill>
              <a:latin typeface="メイリオ" panose="020B0604030504040204" pitchFamily="50" charset="-128"/>
              <a:ea typeface="メイリオ" panose="020B0604030504040204" pitchFamily="50" charset="-128"/>
            </a:endParaRPr>
          </a:p>
        </p:txBody>
      </p:sp>
      <p:cxnSp>
        <p:nvCxnSpPr>
          <p:cNvPr id="11" name="直線コネクタ 10"/>
          <p:cNvCxnSpPr/>
          <p:nvPr/>
        </p:nvCxnSpPr>
        <p:spPr>
          <a:xfrm>
            <a:off x="1569316" y="386572"/>
            <a:ext cx="9041535" cy="0"/>
          </a:xfrm>
          <a:prstGeom prst="line">
            <a:avLst/>
          </a:prstGeom>
          <a:ln w="57150" cmpd="dbl">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12" name="表 11"/>
          <p:cNvGraphicFramePr>
            <a:graphicFrameLocks noGrp="1"/>
          </p:cNvGraphicFramePr>
          <p:nvPr>
            <p:extLst>
              <p:ext uri="{D42A27DB-BD31-4B8C-83A1-F6EECF244321}">
                <p14:modId xmlns:p14="http://schemas.microsoft.com/office/powerpoint/2010/main" val="177578472"/>
              </p:ext>
            </p:extLst>
          </p:nvPr>
        </p:nvGraphicFramePr>
        <p:xfrm>
          <a:off x="252663" y="515619"/>
          <a:ext cx="11778915" cy="6011676"/>
        </p:xfrm>
        <a:graphic>
          <a:graphicData uri="http://schemas.openxmlformats.org/drawingml/2006/table">
            <a:tbl>
              <a:tblPr firstRow="1" bandRow="1">
                <a:tableStyleId>{5940675A-B579-460E-94D1-54222C63F5DA}</a:tableStyleId>
              </a:tblPr>
              <a:tblGrid>
                <a:gridCol w="272775">
                  <a:extLst>
                    <a:ext uri="{9D8B030D-6E8A-4147-A177-3AD203B41FA5}">
                      <a16:colId xmlns:a16="http://schemas.microsoft.com/office/drawing/2014/main" val="1249912175"/>
                    </a:ext>
                  </a:extLst>
                </a:gridCol>
                <a:gridCol w="2873814">
                  <a:extLst>
                    <a:ext uri="{9D8B030D-6E8A-4147-A177-3AD203B41FA5}">
                      <a16:colId xmlns:a16="http://schemas.microsoft.com/office/drawing/2014/main" val="3013129349"/>
                    </a:ext>
                  </a:extLst>
                </a:gridCol>
                <a:gridCol w="3405527">
                  <a:extLst>
                    <a:ext uri="{9D8B030D-6E8A-4147-A177-3AD203B41FA5}">
                      <a16:colId xmlns:a16="http://schemas.microsoft.com/office/drawing/2014/main" val="700401561"/>
                    </a:ext>
                  </a:extLst>
                </a:gridCol>
                <a:gridCol w="5226799">
                  <a:extLst>
                    <a:ext uri="{9D8B030D-6E8A-4147-A177-3AD203B41FA5}">
                      <a16:colId xmlns:a16="http://schemas.microsoft.com/office/drawing/2014/main" val="269506999"/>
                    </a:ext>
                  </a:extLst>
                </a:gridCol>
              </a:tblGrid>
              <a:tr h="259854">
                <a:tc gridSpan="2">
                  <a:txBody>
                    <a:bodyPr/>
                    <a:lstStyle/>
                    <a:p>
                      <a:pPr algn="ctr"/>
                      <a:r>
                        <a:rPr kumimoji="1" lang="ja-JP" altLang="en-US" sz="1050" dirty="0" smtClean="0">
                          <a:latin typeface="メイリオ" panose="020B0604030504040204" pitchFamily="50" charset="-128"/>
                          <a:ea typeface="メイリオ" panose="020B0604030504040204" pitchFamily="50" charset="-128"/>
                        </a:rPr>
                        <a:t>事　業　名</a:t>
                      </a:r>
                      <a:endParaRPr kumimoji="1" lang="ja-JP" altLang="en-US" sz="105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a:p>
                  </a:txBody>
                  <a:tcPr/>
                </a:tc>
                <a:tc>
                  <a:txBody>
                    <a:bodyPr/>
                    <a:lstStyle/>
                    <a:p>
                      <a:pPr algn="ctr"/>
                      <a:r>
                        <a:rPr kumimoji="1" lang="ja-JP" altLang="en-US" sz="1050" dirty="0" smtClean="0">
                          <a:latin typeface="メイリオ" panose="020B0604030504040204" pitchFamily="50" charset="-128"/>
                          <a:ea typeface="メイリオ" panose="020B0604030504040204" pitchFamily="50" charset="-128"/>
                        </a:rPr>
                        <a:t>取組項目</a:t>
                      </a:r>
                      <a:endParaRPr kumimoji="1" lang="ja-JP" altLang="en-US" sz="105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050" dirty="0" smtClean="0">
                          <a:latin typeface="メイリオ" panose="020B0604030504040204" pitchFamily="50" charset="-128"/>
                          <a:ea typeface="メイリオ" panose="020B0604030504040204" pitchFamily="50" charset="-128"/>
                        </a:rPr>
                        <a:t>主な取組内容</a:t>
                      </a:r>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51538228"/>
                  </a:ext>
                </a:extLst>
              </a:tr>
              <a:tr h="259854">
                <a:tc gridSpan="4">
                  <a:txBody>
                    <a:bodyPr/>
                    <a:lstStyle/>
                    <a:p>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１</a:t>
                      </a:r>
                      <a:r>
                        <a:rPr kumimoji="1" lang="en-US" altLang="ja-JP" sz="1050" b="1" dirty="0" smtClean="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北海道スマート農業推進事業</a:t>
                      </a:r>
                      <a:endParaRPr kumimoji="1" lang="ja-JP" altLang="en-US" sz="1000" b="1" dirty="0">
                        <a:latin typeface="メイリオ" panose="020B0604030504040204" pitchFamily="50" charset="-128"/>
                        <a:ea typeface="メイリオ" panose="020B0604030504040204" pitchFamily="50" charset="-128"/>
                      </a:endParaRPr>
                    </a:p>
                  </a:txBody>
                  <a:tcPr>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08418278"/>
                  </a:ext>
                </a:extLst>
              </a:tr>
              <a:tr h="803185">
                <a:tc rowSpan="4">
                  <a:txBody>
                    <a:bodyPr/>
                    <a:lstStyle/>
                    <a:p>
                      <a:endParaRPr kumimoji="1" lang="ja-JP" altLang="en-US" sz="105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kumimoji="1" lang="ja-JP" altLang="en-US" sz="1050" dirty="0" smtClean="0">
                          <a:latin typeface="メイリオ" panose="020B0604030504040204" pitchFamily="50" charset="-128"/>
                          <a:ea typeface="メイリオ" panose="020B0604030504040204" pitchFamily="50" charset="-128"/>
                        </a:rPr>
                        <a:t>①協議会開催・運営</a:t>
                      </a:r>
                      <a:endParaRPr kumimoji="1" lang="en-US" altLang="ja-JP" sz="1050" dirty="0" smtClean="0">
                        <a:latin typeface="メイリオ" panose="020B0604030504040204" pitchFamily="50" charset="-128"/>
                        <a:ea typeface="メイリオ" panose="020B0604030504040204" pitchFamily="50" charset="-128"/>
                      </a:endParaRPr>
                    </a:p>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情報発信</a:t>
                      </a:r>
                      <a:r>
                        <a:rPr kumimoji="1" lang="en-US" altLang="ja-JP" sz="1050" dirty="0" smtClean="0">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スマート農業推進協議体（</a:t>
                      </a:r>
                      <a:r>
                        <a:rPr kumimoji="1" lang="en-US" altLang="ja-JP" sz="900" dirty="0" smtClean="0">
                          <a:latin typeface="メイリオ" panose="020B0604030504040204" pitchFamily="50" charset="-128"/>
                          <a:ea typeface="メイリオ" panose="020B0604030504040204" pitchFamily="50" charset="-128"/>
                        </a:rPr>
                        <a:t>HP</a:t>
                      </a: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地域セミナー</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r>
                        <a:rPr kumimoji="1" lang="ja-JP" altLang="en-US" sz="900" dirty="0" smtClean="0">
                          <a:solidFill>
                            <a:srgbClr val="FF0000"/>
                          </a:solidFill>
                          <a:latin typeface="メイリオ" panose="020B0604030504040204" pitchFamily="50" charset="-128"/>
                          <a:ea typeface="メイリオ" panose="020B0604030504040204" pitchFamily="50" charset="-128"/>
                        </a:rPr>
                        <a:t>民</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p>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分野別協議</a:t>
                      </a:r>
                      <a:endParaRPr kumimoji="1" lang="en-US" altLang="ja-JP" sz="900" dirty="0" smtClean="0">
                        <a:latin typeface="メイリオ" panose="020B0604030504040204" pitchFamily="50" charset="-128"/>
                        <a:ea typeface="メイリオ" panose="020B0604030504040204" pitchFamily="50" charset="-128"/>
                      </a:endParaRPr>
                    </a:p>
                    <a:p>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新</a:t>
                      </a: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先進技術研究調査</a:t>
                      </a:r>
                      <a:endParaRPr kumimoji="1" lang="en-US" altLang="ja-JP" sz="900" b="1" dirty="0" smtClean="0">
                        <a:latin typeface="メイリオ" panose="020B0604030504040204" pitchFamily="50" charset="-128"/>
                        <a:ea typeface="メイリオ" panose="020B0604030504040204" pitchFamily="50" charset="-128"/>
                      </a:endParaRPr>
                    </a:p>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地域検討会</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r>
                        <a:rPr kumimoji="1" lang="ja-JP" altLang="en-US" sz="900" dirty="0" smtClean="0">
                          <a:solidFill>
                            <a:srgbClr val="FF0000"/>
                          </a:solidFill>
                          <a:latin typeface="メイリオ" panose="020B0604030504040204" pitchFamily="50" charset="-128"/>
                          <a:ea typeface="メイリオ" panose="020B0604030504040204" pitchFamily="50" charset="-128"/>
                        </a:rPr>
                        <a:t>民</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r>
                        <a:rPr kumimoji="1" lang="ja-JP" altLang="en-US" sz="900" dirty="0" smtClean="0">
                          <a:latin typeface="メイリオ" panose="020B0604030504040204" pitchFamily="50" charset="-128"/>
                          <a:ea typeface="メイリオ" panose="020B0604030504040204" pitchFamily="50" charset="-128"/>
                        </a:rPr>
                        <a:t>●メルマガによる情報発信、会員相互の情報交換</a:t>
                      </a:r>
                      <a:endParaRPr kumimoji="1" lang="en-US" altLang="ja-JP" sz="900" dirty="0" smtClean="0">
                        <a:latin typeface="メイリオ" panose="020B0604030504040204" pitchFamily="50" charset="-128"/>
                        <a:ea typeface="メイリオ" panose="020B0604030504040204" pitchFamily="50" charset="-128"/>
                      </a:endParaRPr>
                    </a:p>
                    <a:p>
                      <a:pPr algn="l"/>
                      <a:r>
                        <a:rPr kumimoji="1" lang="ja-JP" altLang="en-US" sz="900" dirty="0" smtClean="0">
                          <a:latin typeface="メイリオ" panose="020B0604030504040204" pitchFamily="50" charset="-128"/>
                          <a:ea typeface="メイリオ" panose="020B0604030504040204" pitchFamily="50" charset="-128"/>
                        </a:rPr>
                        <a:t>●地域の営農体系を踏まえた、先端技術の情報提供と実演　等</a:t>
                      </a:r>
                      <a:endParaRPr kumimoji="1" lang="en-US" altLang="ja-JP" sz="900" dirty="0" smtClean="0">
                        <a:latin typeface="メイリオ" panose="020B0604030504040204" pitchFamily="50" charset="-128"/>
                        <a:ea typeface="メイリオ" panose="020B0604030504040204" pitchFamily="50" charset="-128"/>
                      </a:endParaRPr>
                    </a:p>
                    <a:p>
                      <a:pPr algn="l"/>
                      <a:r>
                        <a:rPr kumimoji="1" lang="ja-JP" altLang="en-US" sz="900" dirty="0" smtClean="0">
                          <a:latin typeface="メイリオ" panose="020B0604030504040204" pitchFamily="50" charset="-128"/>
                          <a:ea typeface="メイリオ" panose="020B0604030504040204" pitchFamily="50" charset="-128"/>
                        </a:rPr>
                        <a:t>●各種事例の経済評価等</a:t>
                      </a:r>
                      <a:endParaRPr kumimoji="1" lang="en-US" altLang="ja-JP" sz="900" dirty="0" smtClean="0">
                        <a:latin typeface="メイリオ" panose="020B0604030504040204" pitchFamily="50" charset="-128"/>
                        <a:ea typeface="メイリオ" panose="020B0604030504040204" pitchFamily="50" charset="-128"/>
                      </a:endParaRPr>
                    </a:p>
                    <a:p>
                      <a:pPr algn="l"/>
                      <a:r>
                        <a:rPr kumimoji="1" lang="ja-JP" altLang="en-US" sz="900" dirty="0" smtClean="0">
                          <a:latin typeface="メイリオ" panose="020B0604030504040204" pitchFamily="50" charset="-128"/>
                          <a:ea typeface="メイリオ" panose="020B0604030504040204" pitchFamily="50" charset="-128"/>
                        </a:rPr>
                        <a:t>●導入・活用事例の収集（</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農産振興課による委託調査含む）</a:t>
                      </a:r>
                      <a:endParaRPr kumimoji="1" lang="en-US" altLang="ja-JP" sz="900" dirty="0" smtClean="0">
                        <a:latin typeface="メイリオ" panose="020B0604030504040204" pitchFamily="50" charset="-128"/>
                        <a:ea typeface="メイリオ" panose="020B0604030504040204" pitchFamily="50" charset="-128"/>
                      </a:endParaRPr>
                    </a:p>
                    <a:p>
                      <a:pPr algn="l"/>
                      <a:r>
                        <a:rPr kumimoji="1" lang="ja-JP" altLang="en-US" sz="900" dirty="0" smtClean="0">
                          <a:latin typeface="メイリオ" panose="020B0604030504040204" pitchFamily="50" charset="-128"/>
                          <a:ea typeface="メイリオ" panose="020B0604030504040204" pitchFamily="50" charset="-128"/>
                        </a:rPr>
                        <a:t>●地域の検討会等に</a:t>
                      </a:r>
                      <a:r>
                        <a:rPr kumimoji="1" lang="en-US" altLang="ja-JP" sz="900" dirty="0" smtClean="0">
                          <a:latin typeface="メイリオ" panose="020B0604030504040204" pitchFamily="50" charset="-128"/>
                          <a:ea typeface="メイリオ" panose="020B0604030504040204" pitchFamily="50" charset="-128"/>
                        </a:rPr>
                        <a:t>ICT</a:t>
                      </a:r>
                      <a:r>
                        <a:rPr kumimoji="1" lang="ja-JP" altLang="en-US" sz="900" dirty="0" smtClean="0">
                          <a:latin typeface="メイリオ" panose="020B0604030504040204" pitchFamily="50" charset="-128"/>
                          <a:ea typeface="メイリオ" panose="020B0604030504040204" pitchFamily="50" charset="-128"/>
                        </a:rPr>
                        <a:t>ベンダー等を派遣（例：協議体登録ベンダー等）</a:t>
                      </a:r>
                      <a:endParaRPr kumimoji="1" lang="ja-JP" altLang="en-US" sz="9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90800879"/>
                  </a:ext>
                </a:extLst>
              </a:tr>
              <a:tr h="519708">
                <a:tc vMerge="1">
                  <a:txBody>
                    <a:bodyPr/>
                    <a:lstStyle/>
                    <a:p>
                      <a:endParaRPr kumimoji="1" lang="ja-JP" altLang="en-US"/>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②</a:t>
                      </a:r>
                      <a:r>
                        <a:rPr kumimoji="1" lang="en-US" altLang="ja-JP" sz="1050" dirty="0" smtClean="0">
                          <a:latin typeface="メイリオ" panose="020B0604030504040204" pitchFamily="50" charset="-128"/>
                          <a:ea typeface="メイリオ" panose="020B0604030504040204" pitchFamily="50" charset="-128"/>
                        </a:rPr>
                        <a:t>ICT</a:t>
                      </a:r>
                      <a:r>
                        <a:rPr kumimoji="1" lang="ja-JP" altLang="en-US" sz="1050" dirty="0" smtClean="0">
                          <a:latin typeface="メイリオ" panose="020B0604030504040204" pitchFamily="50" charset="-128"/>
                          <a:ea typeface="メイリオ" panose="020B0604030504040204" pitchFamily="50" charset="-128"/>
                        </a:rPr>
                        <a:t>活用農業技術修得実習</a:t>
                      </a:r>
                      <a:endParaRPr kumimoji="1" lang="en-US" altLang="ja-JP" sz="1050" dirty="0" smtClean="0">
                        <a:latin typeface="メイリオ" panose="020B0604030504040204" pitchFamily="50" charset="-128"/>
                        <a:ea typeface="メイリオ" panose="020B0604030504040204" pitchFamily="50" charset="-128"/>
                      </a:endParaRPr>
                    </a:p>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人材育成</a:t>
                      </a:r>
                      <a:r>
                        <a:rPr kumimoji="1" lang="en-US" altLang="ja-JP" sz="1050" dirty="0" smtClean="0">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tcPr>
                </a:tc>
                <a:tc>
                  <a:txBody>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]ICT</a:t>
                      </a:r>
                      <a:r>
                        <a:rPr kumimoji="1" lang="ja-JP" altLang="en-US" sz="900" dirty="0" smtClean="0">
                          <a:latin typeface="メイリオ" panose="020B0604030504040204" pitchFamily="50" charset="-128"/>
                          <a:ea typeface="メイリオ" panose="020B0604030504040204" pitchFamily="50" charset="-128"/>
                        </a:rPr>
                        <a:t>農作業機実践研修</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民</a:t>
                      </a:r>
                      <a:r>
                        <a:rPr kumimoji="1" lang="en-US" altLang="ja-JP" sz="900" dirty="0" smtClean="0">
                          <a:latin typeface="メイリオ" panose="020B0604030504040204" pitchFamily="50" charset="-128"/>
                          <a:ea typeface="メイリオ" panose="020B0604030504040204" pitchFamily="50" charset="-128"/>
                        </a:rPr>
                        <a:t>】</a:t>
                      </a:r>
                    </a:p>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高校生スマート農業実践講座</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r>
                        <a:rPr kumimoji="1" lang="ja-JP" altLang="en-US" sz="900" dirty="0" smtClean="0">
                          <a:solidFill>
                            <a:srgbClr val="FF0000"/>
                          </a:solidFill>
                          <a:latin typeface="メイリオ" panose="020B0604030504040204" pitchFamily="50" charset="-128"/>
                          <a:ea typeface="メイリオ" panose="020B0604030504040204" pitchFamily="50" charset="-128"/>
                        </a:rPr>
                        <a:t>部、民</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p>
                    <a:p>
                      <a:r>
                        <a:rPr kumimoji="1" lang="en-US" altLang="ja-JP" sz="900" b="1" u="none" dirty="0" smtClean="0">
                          <a:solidFill>
                            <a:schemeClr val="tx1"/>
                          </a:solidFill>
                          <a:effectLst/>
                          <a:latin typeface="メイリオ" panose="020B0604030504040204" pitchFamily="50" charset="-128"/>
                          <a:ea typeface="メイリオ" panose="020B0604030504040204" pitchFamily="50" charset="-128"/>
                        </a:rPr>
                        <a:t>[</a:t>
                      </a:r>
                      <a:r>
                        <a:rPr kumimoji="1" lang="ja-JP" altLang="en-US" sz="900" b="1" u="none" dirty="0" smtClean="0">
                          <a:solidFill>
                            <a:schemeClr val="tx1"/>
                          </a:solidFill>
                          <a:effectLst/>
                          <a:latin typeface="メイリオ" panose="020B0604030504040204" pitchFamily="50" charset="-128"/>
                          <a:ea typeface="メイリオ" panose="020B0604030504040204" pitchFamily="50" charset="-128"/>
                        </a:rPr>
                        <a:t>新</a:t>
                      </a:r>
                      <a:r>
                        <a:rPr kumimoji="1" lang="en-US" altLang="ja-JP" sz="900" b="1" u="none" dirty="0" smtClean="0">
                          <a:solidFill>
                            <a:schemeClr val="tx1"/>
                          </a:solidFill>
                          <a:effectLst/>
                          <a:latin typeface="メイリオ" panose="020B0604030504040204" pitchFamily="50" charset="-128"/>
                          <a:ea typeface="メイリオ" panose="020B0604030504040204" pitchFamily="50" charset="-128"/>
                        </a:rPr>
                        <a:t>]</a:t>
                      </a:r>
                      <a:r>
                        <a:rPr kumimoji="1" lang="ja-JP" altLang="en-US" sz="900" b="1" u="none" dirty="0" smtClean="0">
                          <a:solidFill>
                            <a:schemeClr val="tx1"/>
                          </a:solidFill>
                          <a:effectLst/>
                          <a:latin typeface="メイリオ" panose="020B0604030504040204" pitchFamily="50" charset="-128"/>
                          <a:ea typeface="メイリオ" panose="020B0604030504040204" pitchFamily="50" charset="-128"/>
                        </a:rPr>
                        <a:t>女性農業者実践講座</a:t>
                      </a:r>
                      <a:r>
                        <a:rPr kumimoji="1" lang="en-US" altLang="ja-JP" sz="900" b="0" u="none" dirty="0" smtClean="0">
                          <a:solidFill>
                            <a:srgbClr val="FF0000"/>
                          </a:solidFill>
                          <a:effectLst/>
                          <a:latin typeface="メイリオ" panose="020B0604030504040204" pitchFamily="50" charset="-128"/>
                          <a:ea typeface="メイリオ" panose="020B0604030504040204" pitchFamily="50" charset="-128"/>
                        </a:rPr>
                        <a:t>【</a:t>
                      </a:r>
                      <a:r>
                        <a:rPr kumimoji="1" lang="ja-JP" altLang="en-US" sz="900" b="0" u="none" dirty="0" smtClean="0">
                          <a:solidFill>
                            <a:srgbClr val="FF0000"/>
                          </a:solidFill>
                          <a:effectLst/>
                          <a:latin typeface="メイリオ" panose="020B0604030504040204" pitchFamily="50" charset="-128"/>
                          <a:ea typeface="メイリオ" panose="020B0604030504040204" pitchFamily="50" charset="-128"/>
                        </a:rPr>
                        <a:t>民</a:t>
                      </a:r>
                      <a:r>
                        <a:rPr kumimoji="1" lang="en-US" altLang="ja-JP" sz="900" b="0" u="none" dirty="0" smtClean="0">
                          <a:solidFill>
                            <a:srgbClr val="FF0000"/>
                          </a:solidFill>
                          <a:effectLst/>
                          <a:latin typeface="メイリオ" panose="020B0604030504040204" pitchFamily="50" charset="-128"/>
                          <a:ea typeface="メイリオ" panose="020B0604030504040204" pitchFamily="50" charset="-128"/>
                        </a:rPr>
                        <a:t>】</a:t>
                      </a:r>
                      <a:endParaRPr kumimoji="1" lang="ja-JP" altLang="en-US" sz="900" b="0" u="none" dirty="0">
                        <a:solidFill>
                          <a:srgbClr val="FF0000"/>
                        </a:solidFill>
                        <a:effectLst/>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l"/>
                      <a:r>
                        <a:rPr kumimoji="1" lang="ja-JP" altLang="en-US" sz="900" dirty="0" smtClean="0">
                          <a:latin typeface="メイリオ" panose="020B0604030504040204" pitchFamily="50" charset="-128"/>
                          <a:ea typeface="メイリオ" panose="020B0604030504040204" pitchFamily="50" charset="-128"/>
                        </a:rPr>
                        <a:t>●市町村、農協職員等を対象とした先端技術の基礎・応用講習</a:t>
                      </a:r>
                      <a:endParaRPr kumimoji="1" lang="en-US" altLang="ja-JP" sz="900" dirty="0" smtClean="0">
                        <a:latin typeface="メイリオ" panose="020B0604030504040204" pitchFamily="50" charset="-128"/>
                        <a:ea typeface="メイリオ" panose="020B0604030504040204" pitchFamily="50" charset="-128"/>
                      </a:endParaRPr>
                    </a:p>
                    <a:p>
                      <a:pPr algn="l"/>
                      <a:r>
                        <a:rPr kumimoji="1" lang="ja-JP" altLang="en-US" sz="900" dirty="0" smtClean="0">
                          <a:latin typeface="メイリオ" panose="020B0604030504040204" pitchFamily="50" charset="-128"/>
                          <a:ea typeface="メイリオ" panose="020B0604030504040204" pitchFamily="50" charset="-128"/>
                        </a:rPr>
                        <a:t>●基礎知識等の習得と即戦力となる人材の育成（出前授業など）</a:t>
                      </a:r>
                      <a:endParaRPr kumimoji="1" lang="en-US" altLang="ja-JP" sz="900" dirty="0" smtClean="0">
                        <a:latin typeface="メイリオ" panose="020B0604030504040204" pitchFamily="50" charset="-128"/>
                        <a:ea typeface="メイリオ" panose="020B0604030504040204" pitchFamily="50" charset="-128"/>
                      </a:endParaRPr>
                    </a:p>
                    <a:p>
                      <a:pPr algn="l"/>
                      <a:r>
                        <a:rPr kumimoji="1" lang="ja-JP" altLang="en-US" sz="900" dirty="0" smtClean="0">
                          <a:latin typeface="メイリオ" panose="020B0604030504040204" pitchFamily="50" charset="-128"/>
                          <a:ea typeface="メイリオ" panose="020B0604030504040204" pitchFamily="50" charset="-128"/>
                        </a:rPr>
                        <a:t>●学習機会の提供</a:t>
                      </a:r>
                      <a:endParaRPr kumimoji="1" lang="ja-JP" altLang="en-US" sz="9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31300313"/>
                  </a:ext>
                </a:extLst>
              </a:tr>
              <a:tr h="377969">
                <a:tc vMerge="1">
                  <a:txBody>
                    <a:bodyPr/>
                    <a:lstStyle/>
                    <a:p>
                      <a:endParaRPr kumimoji="1" lang="ja-JP" altLang="en-US"/>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③シンポジウム</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情報発信</a:t>
                      </a:r>
                      <a:r>
                        <a:rPr kumimoji="1" lang="en-US" altLang="ja-JP" sz="1050" dirty="0" smtClean="0">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tcPr>
                </a:tc>
                <a:tc>
                  <a:txBody>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新技術や</a:t>
                      </a:r>
                      <a:r>
                        <a:rPr kumimoji="1" lang="ja-JP" altLang="en-US" sz="900" u="sng" dirty="0" smtClean="0">
                          <a:latin typeface="メイリオ" panose="020B0604030504040204" pitchFamily="50" charset="-128"/>
                          <a:ea typeface="メイリオ" panose="020B0604030504040204" pitchFamily="50" charset="-128"/>
                        </a:rPr>
                        <a:t>経済的効果の測定結果</a:t>
                      </a:r>
                      <a:r>
                        <a:rPr kumimoji="1" lang="ja-JP" altLang="en-US" sz="900" dirty="0" smtClean="0">
                          <a:latin typeface="メイリオ" panose="020B0604030504040204" pitchFamily="50" charset="-128"/>
                          <a:ea typeface="メイリオ" panose="020B0604030504040204" pitchFamily="50" charset="-128"/>
                        </a:rPr>
                        <a:t>の</a:t>
                      </a:r>
                      <a:r>
                        <a:rPr kumimoji="1" lang="ja-JP" altLang="en-US" sz="900" dirty="0" smtClean="0">
                          <a:solidFill>
                            <a:srgbClr val="FF0000"/>
                          </a:solidFill>
                          <a:latin typeface="メイリオ" panose="020B0604030504040204" pitchFamily="50" charset="-128"/>
                          <a:ea typeface="メイリオ" panose="020B0604030504040204" pitchFamily="50" charset="-128"/>
                        </a:rPr>
                        <a:t>　</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r>
                        <a:rPr kumimoji="1" lang="ja-JP" altLang="en-US" sz="900" dirty="0" smtClean="0">
                          <a:solidFill>
                            <a:srgbClr val="FF0000"/>
                          </a:solidFill>
                          <a:latin typeface="メイリオ" panose="020B0604030504040204" pitchFamily="50" charset="-128"/>
                          <a:ea typeface="メイリオ" panose="020B0604030504040204" pitchFamily="50" charset="-128"/>
                        </a:rPr>
                        <a:t>民</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p>
                    <a:p>
                      <a:r>
                        <a:rPr kumimoji="1" lang="ja-JP" altLang="en-US" sz="900" dirty="0" smtClean="0">
                          <a:latin typeface="メイリオ" panose="020B0604030504040204" pitchFamily="50" charset="-128"/>
                          <a:ea typeface="メイリオ" panose="020B0604030504040204" pitchFamily="50" charset="-128"/>
                        </a:rPr>
                        <a:t>　　広報による導入意欲の醸成</a:t>
                      </a:r>
                      <a:endParaRPr kumimoji="1" lang="ja-JP" altLang="en-US" sz="90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l"/>
                      <a:r>
                        <a:rPr kumimoji="1" lang="ja-JP" altLang="en-US" sz="900" dirty="0" smtClean="0">
                          <a:latin typeface="メイリオ" panose="020B0604030504040204" pitchFamily="50" charset="-128"/>
                          <a:ea typeface="メイリオ" panose="020B0604030504040204" pitchFamily="50" charset="-128"/>
                        </a:rPr>
                        <a:t>●経営規模や推進状況を踏まえたブロック別にシンポジウムを開催</a:t>
                      </a:r>
                      <a:endParaRPr kumimoji="1" lang="en-US" altLang="ja-JP" sz="900" dirty="0" smtClean="0">
                        <a:latin typeface="メイリオ" panose="020B0604030504040204" pitchFamily="50" charset="-128"/>
                        <a:ea typeface="メイリオ" panose="020B0604030504040204" pitchFamily="50" charset="-128"/>
                      </a:endParaRPr>
                    </a:p>
                    <a:p>
                      <a:pPr algn="l"/>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地域別の営農体系に即した先端技術等の情報発信）</a:t>
                      </a:r>
                      <a:endParaRPr kumimoji="1" lang="ja-JP" altLang="en-US" sz="9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0174173"/>
                  </a:ext>
                </a:extLst>
              </a:tr>
              <a:tr h="259854">
                <a:tc vMerge="1">
                  <a:txBody>
                    <a:bodyPr/>
                    <a:lstStyle/>
                    <a:p>
                      <a:endParaRPr kumimoji="1" lang="ja-JP" altLang="en-US"/>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④超高速通信網整備</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情報発信</a:t>
                      </a:r>
                      <a:r>
                        <a:rPr kumimoji="1" lang="en-US" altLang="ja-JP" sz="1050" dirty="0" smtClean="0">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tcPr>
                </a:tc>
                <a:tc>
                  <a:txBody>
                    <a:bodyPr/>
                    <a:lstStyle/>
                    <a:p>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新</a:t>
                      </a: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超高速通信網整備検討会への参画</a:t>
                      </a:r>
                      <a:r>
                        <a:rPr kumimoji="1" lang="en-US" altLang="ja-JP" sz="900" b="0" dirty="0" smtClean="0">
                          <a:solidFill>
                            <a:srgbClr val="FF0000"/>
                          </a:solidFill>
                          <a:latin typeface="メイリオ" panose="020B0604030504040204" pitchFamily="50" charset="-128"/>
                          <a:ea typeface="メイリオ" panose="020B0604030504040204" pitchFamily="50" charset="-128"/>
                        </a:rPr>
                        <a:t>【</a:t>
                      </a:r>
                      <a:r>
                        <a:rPr kumimoji="1" lang="ja-JP" altLang="en-US" sz="900" b="0" dirty="0" smtClean="0">
                          <a:solidFill>
                            <a:srgbClr val="FF0000"/>
                          </a:solidFill>
                          <a:latin typeface="メイリオ" panose="020B0604030504040204" pitchFamily="50" charset="-128"/>
                          <a:ea typeface="メイリオ" panose="020B0604030504040204" pitchFamily="50" charset="-128"/>
                        </a:rPr>
                        <a:t>部</a:t>
                      </a:r>
                      <a:r>
                        <a:rPr kumimoji="1" lang="en-US" altLang="ja-JP" sz="900" b="0" dirty="0" smtClean="0">
                          <a:solidFill>
                            <a:srgbClr val="FF0000"/>
                          </a:solidFill>
                          <a:latin typeface="メイリオ" panose="020B0604030504040204" pitchFamily="50" charset="-128"/>
                          <a:ea typeface="メイリオ" panose="020B0604030504040204" pitchFamily="50" charset="-128"/>
                        </a:rPr>
                        <a:t>】</a:t>
                      </a:r>
                      <a:endParaRPr kumimoji="1" lang="ja-JP" altLang="en-US" sz="900" b="0" dirty="0">
                        <a:solidFill>
                          <a:srgbClr val="FF0000"/>
                        </a:solidFill>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l"/>
                      <a:r>
                        <a:rPr kumimoji="1" lang="ja-JP" altLang="en-US" sz="900" dirty="0" smtClean="0">
                          <a:latin typeface="メイリオ" panose="020B0604030504040204" pitchFamily="50" charset="-128"/>
                          <a:ea typeface="メイリオ" panose="020B0604030504040204" pitchFamily="50" charset="-128"/>
                        </a:rPr>
                        <a:t>●国モデル事業における検討会等への参画（農村計画課、情報政策課）</a:t>
                      </a:r>
                      <a:endParaRPr kumimoji="1" lang="ja-JP" altLang="en-US" sz="9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35547296"/>
                  </a:ext>
                </a:extLst>
              </a:tr>
              <a:tr h="25985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２</a:t>
                      </a:r>
                      <a:r>
                        <a:rPr kumimoji="1" lang="en-US" altLang="ja-JP" sz="1050" b="1" dirty="0" smtClean="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スマート農業普及人材研修　</a:t>
                      </a:r>
                      <a:r>
                        <a:rPr kumimoji="1" lang="ja-JP" altLang="en-US" sz="1050" b="0" dirty="0" smtClean="0">
                          <a:latin typeface="メイリオ" panose="020B0604030504040204" pitchFamily="50" charset="-128"/>
                          <a:ea typeface="メイリオ" panose="020B0604030504040204" pitchFamily="50" charset="-128"/>
                        </a:rPr>
                        <a:t>（注）③は農業経営課</a:t>
                      </a:r>
                    </a:p>
                  </a:txBody>
                  <a:tcPr>
                    <a:lnB w="12700" cap="flat" cmpd="sng" algn="ctr">
                      <a:noFill/>
                      <a:prstDash val="solid"/>
                      <a:round/>
                      <a:headEnd type="none" w="med" len="med"/>
                      <a:tailEnd type="none" w="med" len="med"/>
                    </a:lnB>
                  </a:tcPr>
                </a:tc>
                <a:tc hMerge="1">
                  <a:txBody>
                    <a:bodyPr/>
                    <a:lstStyle/>
                    <a:p>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51795640"/>
                  </a:ext>
                </a:extLst>
              </a:tr>
              <a:tr h="425215">
                <a:tc rowSpan="3">
                  <a:txBody>
                    <a:bodyPr/>
                    <a:lstStyle/>
                    <a:p>
                      <a:endParaRPr kumimoji="1" lang="ja-JP" altLang="en-US" sz="105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kumimoji="1" lang="ja-JP" altLang="en-US" sz="1050" dirty="0" smtClean="0">
                          <a:latin typeface="メイリオ" panose="020B0604030504040204" pitchFamily="50" charset="-128"/>
                          <a:ea typeface="メイリオ" panose="020B0604030504040204" pitchFamily="50" charset="-128"/>
                        </a:rPr>
                        <a:t>①国内最先端技術研修</a:t>
                      </a:r>
                      <a:endParaRPr kumimoji="1" lang="en-US" altLang="ja-JP" sz="1050" dirty="0" smtClean="0">
                        <a:latin typeface="メイリオ" panose="020B0604030504040204" pitchFamily="50" charset="-128"/>
                        <a:ea typeface="メイリオ" panose="020B0604030504040204" pitchFamily="50" charset="-128"/>
                      </a:endParaRPr>
                    </a:p>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人材育成</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農研機構研修（３名）</a:t>
                      </a:r>
                      <a:endParaRPr kumimoji="1" lang="ja-JP" altLang="en-US" sz="90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rPr>
                        <a:t>●農研機構研修（つくば市）等の受講による高度な知識の習得</a:t>
                      </a:r>
                      <a:endParaRPr kumimoji="1" lang="en-US" altLang="ja-JP" sz="9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rPr>
                        <a:t>●ベンダー等を活用した実践研修（センシングの活用手法など）</a:t>
                      </a:r>
                      <a:endParaRPr kumimoji="1" lang="en-US" altLang="ja-JP" sz="9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rPr>
                        <a:t>●コーディネーターとしての人材育成</a:t>
                      </a:r>
                      <a:endParaRPr kumimoji="1" lang="en-US" altLang="ja-JP" sz="900" dirty="0" smtClean="0">
                        <a:latin typeface="メイリオ" panose="020B0604030504040204" pitchFamily="50" charset="-128"/>
                        <a:ea typeface="メイリオ" panose="020B0604030504040204" pitchFamily="50" charset="-128"/>
                      </a:endParaRPr>
                    </a:p>
                    <a:p>
                      <a:pPr algn="l"/>
                      <a:endParaRPr kumimoji="1" lang="en-US" altLang="ja-JP" sz="900" dirty="0" smtClean="0">
                        <a:latin typeface="メイリオ" panose="020B0604030504040204" pitchFamily="50" charset="-128"/>
                        <a:ea typeface="メイリオ" panose="020B0604030504040204" pitchFamily="50" charset="-128"/>
                      </a:endParaRPr>
                    </a:p>
                    <a:p>
                      <a:pPr algn="l"/>
                      <a:r>
                        <a:rPr kumimoji="1" lang="en-US" altLang="ja-JP" sz="900" dirty="0" smtClean="0">
                          <a:latin typeface="メイリオ" panose="020B0604030504040204" pitchFamily="50" charset="-128"/>
                          <a:ea typeface="メイリオ" panose="020B0604030504040204" pitchFamily="50" charset="-128"/>
                        </a:rPr>
                        <a:t>※2022</a:t>
                      </a:r>
                      <a:r>
                        <a:rPr kumimoji="1" lang="ja-JP" altLang="en-US" sz="900" dirty="0" smtClean="0">
                          <a:latin typeface="メイリオ" panose="020B0604030504040204" pitchFamily="50" charset="-128"/>
                          <a:ea typeface="メイリオ" panose="020B0604030504040204" pitchFamily="50" charset="-128"/>
                        </a:rPr>
                        <a:t>年度（令和４年度）から農業改良普及センターに相談窓口を設置（農林水産省）</a:t>
                      </a:r>
                      <a:endParaRPr kumimoji="1" lang="en-US" altLang="ja-JP" sz="900" dirty="0" smtClean="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3430086"/>
                  </a:ext>
                </a:extLst>
              </a:tr>
              <a:tr h="377969">
                <a:tc vMerge="1">
                  <a:txBody>
                    <a:bodyPr/>
                    <a:lstStyle/>
                    <a:p>
                      <a:endParaRPr kumimoji="1" lang="ja-JP" altLang="en-US"/>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②技術革新実証研修</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人材育成</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３ブロック（空知、十勝、オホ）</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r>
                        <a:rPr kumimoji="1" lang="ja-JP" altLang="en-US" sz="900" dirty="0" smtClean="0">
                          <a:solidFill>
                            <a:srgbClr val="FF0000"/>
                          </a:solidFill>
                          <a:latin typeface="メイリオ" panose="020B0604030504040204" pitchFamily="50" charset="-128"/>
                          <a:ea typeface="メイリオ" panose="020B0604030504040204" pitchFamily="50" charset="-128"/>
                        </a:rPr>
                        <a:t>民</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p>
                    <a:p>
                      <a:r>
                        <a:rPr kumimoji="1" lang="ja-JP" altLang="en-US" sz="900" dirty="0" smtClean="0">
                          <a:latin typeface="メイリオ" panose="020B0604030504040204" pitchFamily="50" charset="-128"/>
                          <a:ea typeface="メイリオ" panose="020B0604030504040204" pitchFamily="50" charset="-128"/>
                        </a:rPr>
                        <a:t>　　対象：上席、主普、広域主査</a:t>
                      </a:r>
                      <a:endParaRPr kumimoji="1" lang="ja-JP" altLang="en-US" sz="90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vMerge="1">
                  <a:txBody>
                    <a:bodyPr/>
                    <a:lstStyle/>
                    <a:p>
                      <a:endParaRPr kumimoji="1" lang="ja-JP" altLang="en-US"/>
                    </a:p>
                  </a:txBody>
                  <a:tcPr/>
                </a:tc>
                <a:extLst>
                  <a:ext uri="{0D108BD9-81ED-4DB2-BD59-A6C34878D82A}">
                    <a16:rowId xmlns:a16="http://schemas.microsoft.com/office/drawing/2014/main" val="1430702317"/>
                  </a:ext>
                </a:extLst>
              </a:tr>
              <a:tr h="519708">
                <a:tc vMerge="1">
                  <a:txBody>
                    <a:bodyPr/>
                    <a:lstStyle/>
                    <a:p>
                      <a:endParaRPr kumimoji="1" lang="ja-JP" altLang="en-US"/>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③農業経営者育成教育事業</a:t>
                      </a:r>
                      <a:endParaRPr kumimoji="1" lang="en-US" altLang="ja-JP" sz="1050" dirty="0" smtClean="0">
                        <a:latin typeface="メイリオ" panose="020B0604030504040204" pitchFamily="50" charset="-128"/>
                        <a:ea typeface="メイリオ" panose="020B0604030504040204" pitchFamily="50" charset="-128"/>
                      </a:endParaRPr>
                    </a:p>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人材育成</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農大研修教育に係る資機材導入</a:t>
                      </a:r>
                      <a:endParaRPr kumimoji="1" lang="ja-JP" altLang="en-US" sz="90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l"/>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H30</a:t>
                      </a:r>
                      <a:r>
                        <a:rPr kumimoji="1" lang="ja-JP" altLang="en-US" sz="900" dirty="0" smtClean="0">
                          <a:latin typeface="メイリオ" panose="020B0604030504040204" pitchFamily="50" charset="-128"/>
                          <a:ea typeface="メイリオ" panose="020B0604030504040204" pitchFamily="50" charset="-128"/>
                        </a:rPr>
                        <a:t>：ドローン２基　外</a:t>
                      </a:r>
                      <a:endParaRPr kumimoji="1" lang="en-US" altLang="ja-JP" sz="900" dirty="0" smtClean="0">
                        <a:latin typeface="メイリオ" panose="020B0604030504040204" pitchFamily="50" charset="-128"/>
                        <a:ea typeface="メイリオ" panose="020B0604030504040204" pitchFamily="50" charset="-128"/>
                      </a:endParaRPr>
                    </a:p>
                    <a:p>
                      <a:pPr algn="l"/>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R01</a:t>
                      </a:r>
                      <a:r>
                        <a:rPr kumimoji="1" lang="ja-JP" altLang="en-US" sz="900" dirty="0" smtClean="0">
                          <a:latin typeface="メイリオ" panose="020B0604030504040204" pitchFamily="50" charset="-128"/>
                          <a:ea typeface="メイリオ" panose="020B0604030504040204" pitchFamily="50" charset="-128"/>
                        </a:rPr>
                        <a:t>：マルチスペクトルカメラ　外</a:t>
                      </a:r>
                      <a:endParaRPr kumimoji="1" lang="en-US" altLang="ja-JP" sz="900" dirty="0" smtClean="0">
                        <a:latin typeface="メイリオ" panose="020B0604030504040204" pitchFamily="50" charset="-128"/>
                        <a:ea typeface="メイリオ" panose="020B0604030504040204" pitchFamily="50" charset="-128"/>
                      </a:endParaRPr>
                    </a:p>
                    <a:p>
                      <a:pPr algn="l"/>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R02</a:t>
                      </a:r>
                      <a:r>
                        <a:rPr kumimoji="1" lang="ja-JP" altLang="en-US" sz="900" dirty="0" smtClean="0">
                          <a:latin typeface="メイリオ" panose="020B0604030504040204" pitchFamily="50" charset="-128"/>
                          <a:ea typeface="メイリオ" panose="020B0604030504040204" pitchFamily="50" charset="-128"/>
                        </a:rPr>
                        <a:t>：発情検知及び超音波診断装置システム</a:t>
                      </a:r>
                      <a:endParaRPr kumimoji="1" lang="en-US" altLang="ja-JP" sz="900" dirty="0" smtClean="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50900193"/>
                  </a:ext>
                </a:extLst>
              </a:tr>
              <a:tr h="259854">
                <a:tc gridSpan="4">
                  <a:txBody>
                    <a:bodyPr/>
                    <a:lstStyle/>
                    <a:p>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３</a:t>
                      </a:r>
                      <a:r>
                        <a:rPr kumimoji="1" lang="en-US" altLang="ja-JP" sz="1050" b="1" dirty="0" smtClean="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技術導入実証事業　</a:t>
                      </a:r>
                      <a:r>
                        <a:rPr kumimoji="1" lang="ja-JP" altLang="en-US" sz="1000" b="0" dirty="0" smtClean="0">
                          <a:latin typeface="メイリオ" panose="020B0604030504040204" pitchFamily="50" charset="-128"/>
                          <a:ea typeface="メイリオ" panose="020B0604030504040204" pitchFamily="50" charset="-128"/>
                        </a:rPr>
                        <a:t>（所管：畜産振興課）</a:t>
                      </a:r>
                      <a:endParaRPr kumimoji="1" lang="ja-JP" altLang="en-US" sz="1000" b="0" dirty="0">
                        <a:latin typeface="メイリオ" panose="020B0604030504040204" pitchFamily="50" charset="-128"/>
                        <a:ea typeface="メイリオ" panose="020B0604030504040204" pitchFamily="50" charset="-128"/>
                      </a:endParaRPr>
                    </a:p>
                  </a:txBody>
                  <a:tcPr>
                    <a:lnB w="12700" cap="flat" cmpd="sng" algn="ctr">
                      <a:noFill/>
                      <a:prstDash val="solid"/>
                      <a:round/>
                      <a:headEnd type="none" w="med" len="med"/>
                      <a:tailEnd type="none" w="med" len="med"/>
                    </a:lnB>
                  </a:tcPr>
                </a:tc>
                <a:tc hMerge="1">
                  <a:txBody>
                    <a:bodyPr/>
                    <a:lstStyle/>
                    <a:p>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2044221"/>
                  </a:ext>
                </a:extLst>
              </a:tr>
              <a:tr h="425215">
                <a:tc>
                  <a:txBody>
                    <a:bodyPr/>
                    <a:lstStyle/>
                    <a:p>
                      <a:endParaRPr kumimoji="1" lang="ja-JP" altLang="en-US" sz="105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smtClean="0">
                          <a:latin typeface="メイリオ" panose="020B0604030504040204" pitchFamily="50" charset="-128"/>
                          <a:ea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rPr>
                        <a:t>ICT</a:t>
                      </a:r>
                      <a:r>
                        <a:rPr kumimoji="1" lang="ja-JP" altLang="en-US" sz="1050" dirty="0" smtClean="0">
                          <a:latin typeface="メイリオ" panose="020B0604030504040204" pitchFamily="50" charset="-128"/>
                          <a:ea typeface="メイリオ" panose="020B0604030504040204" pitchFamily="50" charset="-128"/>
                        </a:rPr>
                        <a:t>活用牧草生産実証事業</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実証</a:t>
                      </a:r>
                      <a:r>
                        <a:rPr kumimoji="1" lang="en-US" altLang="ja-JP" sz="1050" dirty="0" smtClean="0">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技術実証</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r>
                        <a:rPr kumimoji="1" lang="ja-JP" altLang="en-US" sz="900" dirty="0" smtClean="0">
                          <a:solidFill>
                            <a:srgbClr val="FF0000"/>
                          </a:solidFill>
                          <a:latin typeface="メイリオ" panose="020B0604030504040204" pitchFamily="50" charset="-128"/>
                          <a:ea typeface="メイリオ" panose="020B0604030504040204" pitchFamily="50" charset="-128"/>
                        </a:rPr>
                        <a:t>フ</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UAV,</a:t>
                      </a:r>
                      <a:r>
                        <a:rPr kumimoji="1" lang="ja-JP" altLang="en-US" sz="900" dirty="0" smtClean="0">
                          <a:latin typeface="メイリオ" panose="020B0604030504040204" pitchFamily="50" charset="-128"/>
                          <a:ea typeface="メイリオ" panose="020B0604030504040204" pitchFamily="50" charset="-128"/>
                        </a:rPr>
                        <a:t>衛星データを活用した牧草と雑草を判別。</a:t>
                      </a:r>
                      <a:br>
                        <a:rPr kumimoji="1" lang="ja-JP" altLang="en-US" sz="900" dirty="0" smtClean="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　ガイダンスシステムと自動操舵装置により、ピンポイント草地更新を行う技術の実証・確立</a:t>
                      </a:r>
                      <a:endParaRPr kumimoji="1" lang="ja-JP" altLang="en-US" sz="9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699667"/>
                  </a:ext>
                </a:extLst>
              </a:tr>
              <a:tr h="259854">
                <a:tc gridSpan="4">
                  <a:txBody>
                    <a:bodyPr/>
                    <a:lstStyle/>
                    <a:p>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４</a:t>
                      </a:r>
                      <a:r>
                        <a:rPr kumimoji="1" lang="en-US" altLang="ja-JP" sz="1050" b="1" dirty="0" smtClean="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スマート農業加速化実証プロジェクト事業</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国費</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　</a:t>
                      </a:r>
                      <a:r>
                        <a:rPr kumimoji="1" lang="en-US" altLang="ja-JP" sz="1000" b="1" dirty="0" smtClean="0">
                          <a:latin typeface="メイリオ" panose="020B0604030504040204" pitchFamily="50" charset="-128"/>
                          <a:ea typeface="メイリオ" panose="020B0604030504040204" pitchFamily="50" charset="-128"/>
                        </a:rPr>
                        <a:t>※</a:t>
                      </a:r>
                      <a:r>
                        <a:rPr kumimoji="1" lang="ja-JP" altLang="en-US" sz="1000" b="1" dirty="0" smtClean="0">
                          <a:latin typeface="メイリオ" panose="020B0604030504040204" pitchFamily="50" charset="-128"/>
                          <a:ea typeface="メイリオ" panose="020B0604030504040204" pitchFamily="50" charset="-128"/>
                        </a:rPr>
                        <a:t>国直接採択（定額）</a:t>
                      </a:r>
                      <a:endParaRPr kumimoji="1" lang="ja-JP" altLang="en-US" sz="1000" b="1"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0381692"/>
                  </a:ext>
                </a:extLst>
              </a:tr>
              <a:tr h="353520">
                <a:tc>
                  <a:txBody>
                    <a:bodyPr/>
                    <a:lstStyle/>
                    <a:p>
                      <a:endParaRPr kumimoji="1" lang="ja-JP" altLang="en-US" sz="105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smtClean="0">
                          <a:latin typeface="メイリオ" panose="020B0604030504040204" pitchFamily="50" charset="-128"/>
                          <a:ea typeface="メイリオ" panose="020B0604030504040204" pitchFamily="50" charset="-128"/>
                        </a:rPr>
                        <a:t>○技術実証</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実証</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５地区</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r>
                        <a:rPr kumimoji="1" lang="ja-JP" altLang="en-US" sz="900" dirty="0" smtClean="0">
                          <a:solidFill>
                            <a:srgbClr val="FF0000"/>
                          </a:solidFill>
                          <a:latin typeface="メイリオ" panose="020B0604030504040204" pitchFamily="50" charset="-128"/>
                          <a:ea typeface="メイリオ" panose="020B0604030504040204" pitchFamily="50" charset="-128"/>
                        </a:rPr>
                        <a:t>フ</a:t>
                      </a:r>
                      <a:r>
                        <a:rPr kumimoji="1" lang="en-US" altLang="ja-JP" sz="900" dirty="0" smtClean="0">
                          <a:solidFill>
                            <a:srgbClr val="FF0000"/>
                          </a:solidFill>
                          <a:latin typeface="メイリオ" panose="020B0604030504040204" pitchFamily="50" charset="-128"/>
                          <a:ea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rPr>
                        <a:t>新十津川町</a:t>
                      </a:r>
                      <a:r>
                        <a:rPr kumimoji="1" lang="en-US" altLang="ja-JP" sz="800" dirty="0" smtClean="0">
                          <a:latin typeface="メイリオ" panose="020B0604030504040204" pitchFamily="50" charset="-128"/>
                          <a:ea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rPr>
                        <a:t>岩見沢市</a:t>
                      </a:r>
                      <a:r>
                        <a:rPr kumimoji="1" lang="en-US" altLang="ja-JP" sz="800" dirty="0" smtClean="0">
                          <a:latin typeface="メイリオ" panose="020B0604030504040204" pitchFamily="50" charset="-128"/>
                          <a:ea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rPr>
                        <a:t>更別村</a:t>
                      </a:r>
                      <a:r>
                        <a:rPr kumimoji="1" lang="en-US" altLang="ja-JP" sz="800" dirty="0" smtClean="0">
                          <a:latin typeface="メイリオ" panose="020B0604030504040204" pitchFamily="50" charset="-128"/>
                          <a:ea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rPr>
                        <a:t>津別町</a:t>
                      </a:r>
                      <a:r>
                        <a:rPr kumimoji="1" lang="en-US" altLang="ja-JP" sz="800" dirty="0" smtClean="0">
                          <a:latin typeface="メイリオ" panose="020B0604030504040204" pitchFamily="50" charset="-128"/>
                          <a:ea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rPr>
                        <a:t>中標津町</a:t>
                      </a:r>
                      <a:endParaRPr kumimoji="1" lang="en-US" altLang="ja-JP" sz="800" dirty="0" smtClean="0">
                        <a:latin typeface="メイリオ" panose="020B0604030504040204" pitchFamily="50" charset="-128"/>
                        <a:ea typeface="メイリオ" panose="020B0604030504040204" pitchFamily="50" charset="-128"/>
                      </a:endParaRPr>
                    </a:p>
                    <a:p>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新</a:t>
                      </a:r>
                      <a:r>
                        <a:rPr kumimoji="1" lang="en-US" altLang="ja-JP" sz="900" b="1" dirty="0" smtClean="0">
                          <a:latin typeface="メイリオ" panose="020B0604030504040204" pitchFamily="50" charset="-128"/>
                          <a:ea typeface="メイリオ" panose="020B0604030504040204" pitchFamily="50" charset="-128"/>
                        </a:rPr>
                        <a:t>] </a:t>
                      </a:r>
                      <a:r>
                        <a:rPr kumimoji="1" lang="ja-JP" altLang="en-US" sz="900" b="1" dirty="0" smtClean="0">
                          <a:latin typeface="メイリオ" panose="020B0604030504040204" pitchFamily="50" charset="-128"/>
                          <a:ea typeface="メイリオ" panose="020B0604030504040204" pitchFamily="50" charset="-128"/>
                        </a:rPr>
                        <a:t>４地区</a:t>
                      </a:r>
                      <a:r>
                        <a:rPr kumimoji="1" lang="en-US" altLang="ja-JP" sz="900" b="1" dirty="0" smtClean="0">
                          <a:solidFill>
                            <a:srgbClr val="FF0000"/>
                          </a:solidFill>
                          <a:latin typeface="メイリオ" panose="020B0604030504040204" pitchFamily="50" charset="-128"/>
                          <a:ea typeface="メイリオ" panose="020B0604030504040204" pitchFamily="50" charset="-128"/>
                        </a:rPr>
                        <a:t>【</a:t>
                      </a:r>
                      <a:r>
                        <a:rPr kumimoji="1" lang="ja-JP" altLang="en-US" sz="900" b="1" dirty="0" smtClean="0">
                          <a:solidFill>
                            <a:srgbClr val="FF0000"/>
                          </a:solidFill>
                          <a:latin typeface="メイリオ" panose="020B0604030504040204" pitchFamily="50" charset="-128"/>
                          <a:ea typeface="メイリオ" panose="020B0604030504040204" pitchFamily="50" charset="-128"/>
                        </a:rPr>
                        <a:t>フ</a:t>
                      </a:r>
                      <a:r>
                        <a:rPr kumimoji="1" lang="en-US" altLang="ja-JP" sz="900" b="1" dirty="0" smtClean="0">
                          <a:solidFill>
                            <a:srgbClr val="FF0000"/>
                          </a:solidFill>
                          <a:latin typeface="メイリオ" panose="020B0604030504040204" pitchFamily="50" charset="-128"/>
                          <a:ea typeface="メイリオ" panose="020B0604030504040204" pitchFamily="50" charset="-128"/>
                        </a:rPr>
                        <a:t>】</a:t>
                      </a:r>
                      <a:r>
                        <a:rPr kumimoji="1" lang="ja-JP" altLang="en-US" sz="900" b="1" dirty="0" smtClean="0">
                          <a:solidFill>
                            <a:schemeClr val="tx1"/>
                          </a:solidFill>
                          <a:latin typeface="メイリオ" panose="020B0604030504040204" pitchFamily="50" charset="-128"/>
                          <a:ea typeface="メイリオ" panose="020B0604030504040204" pitchFamily="50" charset="-128"/>
                        </a:rPr>
                        <a:t>当別町、</a:t>
                      </a:r>
                      <a:r>
                        <a:rPr kumimoji="1" lang="ja-JP" altLang="en-US" sz="900" b="1" dirty="0" err="1" smtClean="0">
                          <a:solidFill>
                            <a:schemeClr val="tx1"/>
                          </a:solidFill>
                          <a:latin typeface="メイリオ" panose="020B0604030504040204" pitchFamily="50" charset="-128"/>
                          <a:ea typeface="メイリオ" panose="020B0604030504040204" pitchFamily="50" charset="-128"/>
                        </a:rPr>
                        <a:t>む</a:t>
                      </a:r>
                      <a:r>
                        <a:rPr kumimoji="1" lang="ja-JP" altLang="en-US" sz="900" b="1" dirty="0" smtClean="0">
                          <a:solidFill>
                            <a:schemeClr val="tx1"/>
                          </a:solidFill>
                          <a:latin typeface="メイリオ" panose="020B0604030504040204" pitchFamily="50" charset="-128"/>
                          <a:ea typeface="メイリオ" panose="020B0604030504040204" pitchFamily="50" charset="-128"/>
                        </a:rPr>
                        <a:t>かわ町、鹿追町、帯広市</a:t>
                      </a:r>
                      <a:endParaRPr kumimoji="1" lang="ja-JP" altLang="en-US" sz="900" b="1" dirty="0">
                        <a:solidFill>
                          <a:schemeClr val="tx1"/>
                        </a:solidFill>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smtClean="0">
                          <a:latin typeface="メイリオ" panose="020B0604030504040204" pitchFamily="50" charset="-128"/>
                          <a:ea typeface="メイリオ" panose="020B0604030504040204" pitchFamily="50" charset="-128"/>
                        </a:rPr>
                        <a:t>●農業改良普及センターがコンソーシアムの構成員として参画し、営農技術の観点から助言等を</a:t>
                      </a:r>
                      <a:br>
                        <a:rPr kumimoji="1" lang="ja-JP" altLang="en-US" sz="900" dirty="0" smtClean="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　実施</a:t>
                      </a:r>
                      <a:endParaRPr kumimoji="1" lang="ja-JP" altLang="en-US" sz="9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5117124"/>
                  </a:ext>
                </a:extLst>
              </a:tr>
              <a:tr h="259854">
                <a:tc gridSpan="4">
                  <a:txBody>
                    <a:bodyPr/>
                    <a:lstStyle/>
                    <a:p>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５</a:t>
                      </a:r>
                      <a:r>
                        <a:rPr kumimoji="1" lang="en-US" altLang="ja-JP" sz="1050" b="1" dirty="0" smtClean="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次世代につなぐ営農体系確立支援事業（産地の戦略づくり支援）</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国費</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間接補助（定額：上限</a:t>
                      </a:r>
                      <a:r>
                        <a:rPr kumimoji="1" lang="en-US" altLang="ja-JP" sz="900" b="1" dirty="0" smtClean="0">
                          <a:latin typeface="メイリオ" panose="020B0604030504040204" pitchFamily="50" charset="-128"/>
                          <a:ea typeface="メイリオ" panose="020B0604030504040204" pitchFamily="50" charset="-128"/>
                        </a:rPr>
                        <a:t>200</a:t>
                      </a:r>
                      <a:r>
                        <a:rPr kumimoji="1" lang="ja-JP" altLang="en-US" sz="900" b="1" dirty="0" smtClean="0">
                          <a:latin typeface="メイリオ" panose="020B0604030504040204" pitchFamily="50" charset="-128"/>
                          <a:ea typeface="メイリオ" panose="020B0604030504040204" pitchFamily="50" charset="-128"/>
                        </a:rPr>
                        <a:t>万円</a:t>
                      </a: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地区）</a:t>
                      </a:r>
                      <a:endParaRPr kumimoji="1" lang="ja-JP" altLang="en-US" sz="900" b="1"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3459782"/>
                  </a:ext>
                </a:extLst>
              </a:tr>
              <a:tr h="377969">
                <a:tc>
                  <a:txBody>
                    <a:bodyPr/>
                    <a:lstStyle/>
                    <a:p>
                      <a:endParaRPr kumimoji="1" lang="ja-JP" altLang="en-US" sz="1050"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kumimoji="1" lang="ja-JP" altLang="en-US" sz="1050" dirty="0" smtClean="0">
                          <a:latin typeface="メイリオ" panose="020B0604030504040204" pitchFamily="50" charset="-128"/>
                          <a:ea typeface="メイリオ" panose="020B0604030504040204" pitchFamily="50" charset="-128"/>
                        </a:rPr>
                        <a:t>○技術実証</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実証</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継</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４地区</a:t>
                      </a:r>
                      <a:r>
                        <a:rPr kumimoji="1" lang="ja-JP" altLang="en-US" sz="800" dirty="0" smtClean="0">
                          <a:latin typeface="メイリオ" panose="020B0604030504040204" pitchFamily="50" charset="-128"/>
                          <a:ea typeface="メイリオ" panose="020B0604030504040204" pitchFamily="50" charset="-128"/>
                        </a:rPr>
                        <a:t>（滝川市、下川町、蘭越町、苫前町）</a:t>
                      </a:r>
                      <a:endParaRPr kumimoji="1" lang="en-US" altLang="ja-JP" sz="800" b="1" dirty="0" smtClean="0">
                        <a:latin typeface="メイリオ" panose="020B0604030504040204" pitchFamily="50" charset="-128"/>
                        <a:ea typeface="メイリオ" panose="020B0604030504040204" pitchFamily="50" charset="-128"/>
                      </a:endParaRPr>
                    </a:p>
                    <a:p>
                      <a:pPr algn="l"/>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新</a:t>
                      </a:r>
                      <a:r>
                        <a:rPr kumimoji="1" lang="en-US" altLang="ja-JP" sz="900" b="1" dirty="0" smtClean="0">
                          <a:latin typeface="メイリオ" panose="020B0604030504040204" pitchFamily="50" charset="-128"/>
                          <a:ea typeface="メイリオ" panose="020B0604030504040204" pitchFamily="50" charset="-128"/>
                        </a:rPr>
                        <a:t>] </a:t>
                      </a:r>
                      <a:r>
                        <a:rPr kumimoji="1" lang="ja-JP" altLang="en-US" sz="900" b="1" dirty="0" smtClean="0">
                          <a:latin typeface="メイリオ" panose="020B0604030504040204" pitchFamily="50" charset="-128"/>
                          <a:ea typeface="メイリオ" panose="020B0604030504040204" pitchFamily="50" charset="-128"/>
                        </a:rPr>
                        <a:t>５地区（</a:t>
                      </a:r>
                      <a:r>
                        <a:rPr kumimoji="1" lang="ja-JP" altLang="en-US" sz="800" b="1" dirty="0" smtClean="0">
                          <a:latin typeface="メイリオ" panose="020B0604030504040204" pitchFamily="50" charset="-128"/>
                          <a:ea typeface="メイリオ" panose="020B0604030504040204" pitchFamily="50" charset="-128"/>
                        </a:rPr>
                        <a:t>美唄市、南渡島</a:t>
                      </a:r>
                      <a:r>
                        <a:rPr kumimoji="1" lang="en-US" altLang="ja-JP" sz="800" b="1" dirty="0" smtClean="0">
                          <a:latin typeface="メイリオ" panose="020B0604030504040204" pitchFamily="50" charset="-128"/>
                          <a:ea typeface="メイリオ" panose="020B0604030504040204" pitchFamily="50" charset="-128"/>
                        </a:rPr>
                        <a:t>(</a:t>
                      </a:r>
                      <a:r>
                        <a:rPr kumimoji="1" lang="ja-JP" altLang="en-US" sz="800" b="1" dirty="0" smtClean="0">
                          <a:latin typeface="メイリオ" panose="020B0604030504040204" pitchFamily="50" charset="-128"/>
                          <a:ea typeface="メイリオ" panose="020B0604030504040204" pitchFamily="50" charset="-128"/>
                        </a:rPr>
                        <a:t>知内町</a:t>
                      </a:r>
                      <a:r>
                        <a:rPr kumimoji="1" lang="en-US" altLang="ja-JP" sz="800" b="1" dirty="0" smtClean="0">
                          <a:latin typeface="メイリオ" panose="020B0604030504040204" pitchFamily="50" charset="-128"/>
                          <a:ea typeface="メイリオ" panose="020B0604030504040204" pitchFamily="50" charset="-128"/>
                        </a:rPr>
                        <a:t>)</a:t>
                      </a:r>
                      <a:r>
                        <a:rPr kumimoji="1" lang="ja-JP" altLang="en-US" sz="800" b="1" dirty="0" err="1" smtClean="0">
                          <a:latin typeface="メイリオ" panose="020B0604030504040204" pitchFamily="50" charset="-128"/>
                          <a:ea typeface="メイリオ" panose="020B0604030504040204" pitchFamily="50" charset="-128"/>
                        </a:rPr>
                        <a:t>、</a:t>
                      </a:r>
                      <a:r>
                        <a:rPr kumimoji="1" lang="ja-JP" altLang="en-US" sz="800" b="1" dirty="0" smtClean="0">
                          <a:latin typeface="メイリオ" panose="020B0604030504040204" pitchFamily="50" charset="-128"/>
                          <a:ea typeface="メイリオ" panose="020B0604030504040204" pitchFamily="50" charset="-128"/>
                        </a:rPr>
                        <a:t>蘭越町、壮瞥町、更別村</a:t>
                      </a:r>
                      <a:r>
                        <a:rPr kumimoji="1" lang="ja-JP" altLang="en-US" sz="900" b="1" dirty="0" smtClean="0">
                          <a:latin typeface="メイリオ" panose="020B0604030504040204" pitchFamily="50" charset="-128"/>
                          <a:ea typeface="メイリオ" panose="020B0604030504040204" pitchFamily="50" charset="-128"/>
                        </a:rPr>
                        <a:t>）</a:t>
                      </a:r>
                      <a:endParaRPr kumimoji="1" lang="ja-JP" altLang="en-US" sz="900" b="1" dirty="0">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rPr>
                        <a:t>●農業改良普及センターが取組主体の構成員として参画し、営農技術の観点から助言等を実施</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21871395"/>
                  </a:ext>
                </a:extLst>
              </a:tr>
            </a:tbl>
          </a:graphicData>
        </a:graphic>
      </p:graphicFrame>
      <p:sp>
        <p:nvSpPr>
          <p:cNvPr id="18" name="右中かっこ 17"/>
          <p:cNvSpPr/>
          <p:nvPr/>
        </p:nvSpPr>
        <p:spPr>
          <a:xfrm>
            <a:off x="6627497" y="1830243"/>
            <a:ext cx="45719" cy="28575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prstClr val="black"/>
              </a:solidFill>
              <a:latin typeface="Calibri" panose="020F0502020204030204"/>
              <a:ea typeface="游ゴシック" panose="020B0400000000000000" pitchFamily="50" charset="-128"/>
            </a:endParaRPr>
          </a:p>
        </p:txBody>
      </p:sp>
      <p:sp>
        <p:nvSpPr>
          <p:cNvPr id="2" name="大かっこ 1"/>
          <p:cNvSpPr/>
          <p:nvPr/>
        </p:nvSpPr>
        <p:spPr>
          <a:xfrm>
            <a:off x="4057650" y="5526950"/>
            <a:ext cx="2409825" cy="10477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prstClr val="black"/>
              </a:solidFill>
              <a:latin typeface="Calibri" panose="020F0502020204030204"/>
              <a:ea typeface="游ゴシック" panose="020B0400000000000000" pitchFamily="50" charset="-128"/>
            </a:endParaRPr>
          </a:p>
        </p:txBody>
      </p:sp>
      <p:sp>
        <p:nvSpPr>
          <p:cNvPr id="3" name="左大かっこ 2"/>
          <p:cNvSpPr/>
          <p:nvPr/>
        </p:nvSpPr>
        <p:spPr>
          <a:xfrm>
            <a:off x="6640830" y="1343027"/>
            <a:ext cx="64770" cy="276223"/>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prstClr val="black"/>
              </a:solidFill>
              <a:latin typeface="Calibri" panose="020F0502020204030204"/>
              <a:ea typeface="游ゴシック" panose="020B0400000000000000" pitchFamily="50" charset="-128"/>
            </a:endParaRPr>
          </a:p>
        </p:txBody>
      </p:sp>
      <p:sp>
        <p:nvSpPr>
          <p:cNvPr id="8" name="左大かっこ 7"/>
          <p:cNvSpPr/>
          <p:nvPr/>
        </p:nvSpPr>
        <p:spPr>
          <a:xfrm rot="10800000">
            <a:off x="5186362" y="1343027"/>
            <a:ext cx="57150" cy="276225"/>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prstClr val="black"/>
              </a:solidFill>
              <a:latin typeface="Calibri" panose="020F0502020204030204"/>
              <a:ea typeface="游ゴシック" panose="020B0400000000000000" pitchFamily="50" charset="-128"/>
            </a:endParaRPr>
          </a:p>
        </p:txBody>
      </p:sp>
      <p:cxnSp>
        <p:nvCxnSpPr>
          <p:cNvPr id="6" name="直線コネクタ 5"/>
          <p:cNvCxnSpPr>
            <a:stCxn id="8" idx="1"/>
            <a:endCxn id="3" idx="1"/>
          </p:cNvCxnSpPr>
          <p:nvPr/>
        </p:nvCxnSpPr>
        <p:spPr>
          <a:xfrm>
            <a:off x="5243512" y="1481138"/>
            <a:ext cx="139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981825" y="11376"/>
            <a:ext cx="3829050" cy="400110"/>
          </a:xfrm>
          <a:prstGeom prst="rect">
            <a:avLst/>
          </a:prstGeom>
          <a:noFill/>
          <a:ln>
            <a:noFill/>
          </a:ln>
        </p:spPr>
        <p:txBody>
          <a:bodyPr wrap="square" rtlCol="0">
            <a:spAutoFit/>
          </a:bodyPr>
          <a:lstStyle/>
          <a:p>
            <a:r>
              <a:rPr kumimoji="1" lang="en-US" altLang="ja-JP" sz="1000" b="1" dirty="0">
                <a:solidFill>
                  <a:prstClr val="black"/>
                </a:solidFill>
                <a:latin typeface="メイリオ" panose="020B0604030504040204" pitchFamily="50" charset="-128"/>
                <a:ea typeface="メイリオ" panose="020B0604030504040204" pitchFamily="50" charset="-128"/>
              </a:rPr>
              <a:t>&lt;</a:t>
            </a:r>
            <a:r>
              <a:rPr kumimoji="1" lang="ja-JP" altLang="en-US" sz="1000" b="1" dirty="0">
                <a:solidFill>
                  <a:prstClr val="black"/>
                </a:solidFill>
                <a:latin typeface="メイリオ" panose="020B0604030504040204" pitchFamily="50" charset="-128"/>
                <a:ea typeface="メイリオ" panose="020B0604030504040204" pitchFamily="50" charset="-128"/>
              </a:rPr>
              <a:t>凡例</a:t>
            </a:r>
            <a:r>
              <a:rPr kumimoji="1" lang="en-US" altLang="ja-JP" sz="1000" b="1" dirty="0">
                <a:solidFill>
                  <a:prstClr val="black"/>
                </a:solidFill>
                <a:latin typeface="メイリオ" panose="020B0604030504040204" pitchFamily="50" charset="-128"/>
                <a:ea typeface="メイリオ" panose="020B0604030504040204" pitchFamily="50" charset="-128"/>
              </a:rPr>
              <a:t>&gt;</a:t>
            </a:r>
            <a:r>
              <a:rPr kumimoji="1" lang="ja-JP" altLang="en-US" sz="1000" dirty="0">
                <a:solidFill>
                  <a:prstClr val="black"/>
                </a:solidFill>
                <a:latin typeface="メイリオ" panose="020B0604030504040204" pitchFamily="50" charset="-128"/>
                <a:ea typeface="メイリオ" panose="020B0604030504040204" pitchFamily="50" charset="-128"/>
              </a:rPr>
              <a:t>　［継］継続、［新］新規、</a:t>
            </a:r>
            <a:r>
              <a:rPr kumimoji="1" lang="en-US" altLang="ja-JP" sz="1000" dirty="0">
                <a:solidFill>
                  <a:prstClr val="black"/>
                </a:solidFill>
                <a:latin typeface="メイリオ" panose="020B0604030504040204" pitchFamily="50" charset="-128"/>
                <a:ea typeface="メイリオ" panose="020B0604030504040204" pitchFamily="50" charset="-128"/>
              </a:rPr>
              <a:t> 【</a:t>
            </a:r>
            <a:r>
              <a:rPr kumimoji="1" lang="ja-JP" altLang="en-US" sz="1000" dirty="0">
                <a:solidFill>
                  <a:prstClr val="black"/>
                </a:solidFill>
                <a:latin typeface="メイリオ" panose="020B0604030504040204" pitchFamily="50" charset="-128"/>
                <a:ea typeface="メイリオ" panose="020B0604030504040204" pitchFamily="50" charset="-128"/>
              </a:rPr>
              <a:t>部</a:t>
            </a:r>
            <a:r>
              <a:rPr kumimoji="1" lang="en-US" altLang="ja-JP" sz="1000" dirty="0">
                <a:solidFill>
                  <a:prstClr val="black"/>
                </a:solidFill>
                <a:latin typeface="メイリオ" panose="020B0604030504040204" pitchFamily="50" charset="-128"/>
                <a:ea typeface="メイリオ" panose="020B0604030504040204" pitchFamily="50" charset="-128"/>
              </a:rPr>
              <a:t>】</a:t>
            </a:r>
            <a:r>
              <a:rPr kumimoji="1" lang="ja-JP" altLang="en-US" sz="1000" dirty="0">
                <a:solidFill>
                  <a:prstClr val="black"/>
                </a:solidFill>
                <a:latin typeface="メイリオ" panose="020B0604030504040204" pitchFamily="50" charset="-128"/>
                <a:ea typeface="メイリオ" panose="020B0604030504040204" pitchFamily="50" charset="-128"/>
              </a:rPr>
              <a:t>部局間連携、 　　　</a:t>
            </a:r>
            <a:endParaRPr kumimoji="1" lang="en-US" altLang="ja-JP" sz="1000" dirty="0">
              <a:solidFill>
                <a:prstClr val="black"/>
              </a:solidFill>
              <a:latin typeface="メイリオ" panose="020B0604030504040204" pitchFamily="50" charset="-128"/>
              <a:ea typeface="メイリオ" panose="020B0604030504040204" pitchFamily="50" charset="-128"/>
            </a:endParaRPr>
          </a:p>
          <a:p>
            <a:r>
              <a:rPr kumimoji="1" lang="ja-JP" altLang="en-US" sz="1000" dirty="0">
                <a:solidFill>
                  <a:prstClr val="black"/>
                </a:solidFill>
                <a:latin typeface="メイリオ" panose="020B0604030504040204" pitchFamily="50" charset="-128"/>
                <a:ea typeface="メイリオ" panose="020B0604030504040204" pitchFamily="50" charset="-128"/>
              </a:rPr>
              <a:t>　　　　  </a:t>
            </a:r>
            <a:r>
              <a:rPr kumimoji="1" lang="en-US" altLang="ja-JP" sz="1000" dirty="0">
                <a:solidFill>
                  <a:prstClr val="black"/>
                </a:solidFill>
                <a:latin typeface="メイリオ" panose="020B0604030504040204" pitchFamily="50" charset="-128"/>
                <a:ea typeface="メイリオ" panose="020B0604030504040204" pitchFamily="50" charset="-128"/>
              </a:rPr>
              <a:t>【</a:t>
            </a:r>
            <a:r>
              <a:rPr kumimoji="1" lang="ja-JP" altLang="en-US" sz="1000" dirty="0">
                <a:solidFill>
                  <a:prstClr val="black"/>
                </a:solidFill>
                <a:latin typeface="メイリオ" panose="020B0604030504040204" pitchFamily="50" charset="-128"/>
                <a:ea typeface="メイリオ" panose="020B0604030504040204" pitchFamily="50" charset="-128"/>
              </a:rPr>
              <a:t>民</a:t>
            </a:r>
            <a:r>
              <a:rPr kumimoji="1" lang="en-US" altLang="ja-JP" sz="1000" dirty="0">
                <a:solidFill>
                  <a:prstClr val="black"/>
                </a:solidFill>
                <a:latin typeface="メイリオ" panose="020B0604030504040204" pitchFamily="50" charset="-128"/>
                <a:ea typeface="メイリオ" panose="020B0604030504040204" pitchFamily="50" charset="-128"/>
              </a:rPr>
              <a:t>】</a:t>
            </a:r>
            <a:r>
              <a:rPr kumimoji="1" lang="ja-JP" altLang="en-US" sz="1000" dirty="0">
                <a:solidFill>
                  <a:prstClr val="black"/>
                </a:solidFill>
                <a:latin typeface="メイリオ" panose="020B0604030504040204" pitchFamily="50" charset="-128"/>
                <a:ea typeface="メイリオ" panose="020B0604030504040204" pitchFamily="50" charset="-128"/>
              </a:rPr>
              <a:t>官民連携、</a:t>
            </a:r>
            <a:r>
              <a:rPr kumimoji="1" lang="en-US" altLang="ja-JP" sz="1000" dirty="0">
                <a:solidFill>
                  <a:prstClr val="black"/>
                </a:solidFill>
                <a:latin typeface="メイリオ" panose="020B0604030504040204" pitchFamily="50" charset="-128"/>
                <a:ea typeface="メイリオ" panose="020B0604030504040204" pitchFamily="50" charset="-128"/>
              </a:rPr>
              <a:t>【</a:t>
            </a:r>
            <a:r>
              <a:rPr kumimoji="1" lang="ja-JP" altLang="en-US" sz="1000" dirty="0">
                <a:solidFill>
                  <a:prstClr val="black"/>
                </a:solidFill>
                <a:latin typeface="メイリオ" panose="020B0604030504040204" pitchFamily="50" charset="-128"/>
                <a:ea typeface="メイリオ" panose="020B0604030504040204" pitchFamily="50" charset="-128"/>
              </a:rPr>
              <a:t>フ</a:t>
            </a:r>
            <a:r>
              <a:rPr kumimoji="1" lang="en-US" altLang="ja-JP" sz="1000" dirty="0">
                <a:solidFill>
                  <a:prstClr val="black"/>
                </a:solidFill>
                <a:latin typeface="メイリオ" panose="020B0604030504040204" pitchFamily="50" charset="-128"/>
                <a:ea typeface="メイリオ" panose="020B0604030504040204" pitchFamily="50" charset="-128"/>
              </a:rPr>
              <a:t>】</a:t>
            </a:r>
            <a:r>
              <a:rPr kumimoji="1" lang="ja-JP" altLang="en-US" sz="1000" dirty="0">
                <a:solidFill>
                  <a:prstClr val="black"/>
                </a:solidFill>
                <a:latin typeface="メイリオ" panose="020B0604030504040204" pitchFamily="50" charset="-128"/>
                <a:ea typeface="メイリオ" panose="020B0604030504040204" pitchFamily="50" charset="-128"/>
              </a:rPr>
              <a:t>ﾌﾛﾝﾄﾗﾝﾅｰ、</a:t>
            </a:r>
            <a:r>
              <a:rPr kumimoji="1" lang="en-US" altLang="ja-JP" sz="1000" dirty="0">
                <a:solidFill>
                  <a:prstClr val="black"/>
                </a:solidFill>
                <a:latin typeface="メイリオ" panose="020B0604030504040204" pitchFamily="50" charset="-128"/>
                <a:ea typeface="メイリオ" panose="020B0604030504040204" pitchFamily="50" charset="-128"/>
              </a:rPr>
              <a:t>【</a:t>
            </a:r>
            <a:r>
              <a:rPr kumimoji="1" lang="ja-JP" altLang="en-US" sz="1000" dirty="0">
                <a:solidFill>
                  <a:prstClr val="black"/>
                </a:solidFill>
                <a:latin typeface="メイリオ" panose="020B0604030504040204" pitchFamily="50" charset="-128"/>
                <a:ea typeface="メイリオ" panose="020B0604030504040204" pitchFamily="50" charset="-128"/>
              </a:rPr>
              <a:t>資</a:t>
            </a:r>
            <a:r>
              <a:rPr kumimoji="1" lang="en-US" altLang="ja-JP" sz="1000" dirty="0">
                <a:solidFill>
                  <a:prstClr val="black"/>
                </a:solidFill>
                <a:latin typeface="メイリオ" panose="020B0604030504040204" pitchFamily="50" charset="-128"/>
                <a:ea typeface="メイリオ" panose="020B0604030504040204" pitchFamily="50" charset="-128"/>
              </a:rPr>
              <a:t>】</a:t>
            </a:r>
            <a:r>
              <a:rPr kumimoji="1" lang="ja-JP" altLang="en-US" sz="1000" dirty="0">
                <a:solidFill>
                  <a:prstClr val="black"/>
                </a:solidFill>
                <a:latin typeface="メイリオ" panose="020B0604030504040204" pitchFamily="50" charset="-128"/>
                <a:ea typeface="メイリオ" panose="020B0604030504040204" pitchFamily="50" charset="-128"/>
              </a:rPr>
              <a:t>地域資源</a:t>
            </a:r>
          </a:p>
        </p:txBody>
      </p:sp>
      <p:sp>
        <p:nvSpPr>
          <p:cNvPr id="13" name="テキスト ボックス 12"/>
          <p:cNvSpPr txBox="1"/>
          <p:nvPr/>
        </p:nvSpPr>
        <p:spPr>
          <a:xfrm>
            <a:off x="6536661" y="6440992"/>
            <a:ext cx="273108" cy="369332"/>
          </a:xfrm>
          <a:prstGeom prst="rect">
            <a:avLst/>
          </a:prstGeom>
          <a:solidFill>
            <a:srgbClr val="FFFF00"/>
          </a:solidFill>
        </p:spPr>
        <p:txBody>
          <a:bodyPr wrap="square" rtlCol="0">
            <a:spAutoFit/>
          </a:bodyPr>
          <a:lstStyle/>
          <a:p>
            <a:pPr algn="ctr"/>
            <a:r>
              <a:rPr kumimoji="1" lang="ja-JP" altLang="en-US" b="1" dirty="0" smtClean="0"/>
              <a:t>３</a:t>
            </a:r>
            <a:endParaRPr kumimoji="1" lang="ja-JP" altLang="en-US" b="1" dirty="0"/>
          </a:p>
        </p:txBody>
      </p:sp>
    </p:spTree>
    <p:extLst>
      <p:ext uri="{BB962C8B-B14F-4D97-AF65-F5344CB8AC3E}">
        <p14:creationId xmlns:p14="http://schemas.microsoft.com/office/powerpoint/2010/main" val="6409177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6">
            <a:lumMod val="60000"/>
            <a:lumOff val="40000"/>
          </a:schemeClr>
        </a:solidFill>
        <a:ln w="12700">
          <a:solidFill>
            <a:schemeClr val="accent6">
              <a:lumMod val="50000"/>
            </a:schemeClr>
          </a:solidFill>
        </a:ln>
      </a:spPr>
      <a:bodyPr wrap="square" rtlCol="0">
        <a:spAutoFit/>
      </a:bodyPr>
      <a:lstStyle>
        <a:defPPr>
          <a:defRPr sz="1200" b="1" dirty="0">
            <a:latin typeface="メイリオ" panose="020B0604030504040204" pitchFamily="50" charset="-128"/>
            <a:ea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1321</TotalTime>
  <Words>2544</Words>
  <Application>Microsoft Office PowerPoint</Application>
  <PresentationFormat>ワイド画面</PresentationFormat>
  <Paragraphs>249</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vt:i4>
      </vt:variant>
    </vt:vector>
  </HeadingPairs>
  <TitlesOfParts>
    <vt:vector size="11" baseType="lpstr">
      <vt:lpstr>メイリオ</vt:lpstr>
      <vt:lpstr>游ゴシック</vt:lpstr>
      <vt:lpstr>游ゴシック Light</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主査（研究連携）</dc:creator>
  <cp:lastModifiedBy>喜多＿耕一</cp:lastModifiedBy>
  <cp:revision>111</cp:revision>
  <cp:lastPrinted>2020-05-28T07:32:39Z</cp:lastPrinted>
  <dcterms:created xsi:type="dcterms:W3CDTF">2019-08-28T06:21:44Z</dcterms:created>
  <dcterms:modified xsi:type="dcterms:W3CDTF">2020-06-04T09:09:01Z</dcterms:modified>
</cp:coreProperties>
</file>