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92" r:id="rId9"/>
    <p:sldId id="264" r:id="rId10"/>
    <p:sldId id="285" r:id="rId11"/>
    <p:sldId id="266" r:id="rId12"/>
    <p:sldId id="267" r:id="rId13"/>
    <p:sldId id="268" r:id="rId14"/>
    <p:sldId id="269" r:id="rId15"/>
    <p:sldId id="280" r:id="rId16"/>
    <p:sldId id="265" r:id="rId17"/>
    <p:sldId id="286" r:id="rId18"/>
    <p:sldId id="262" r:id="rId19"/>
    <p:sldId id="288" r:id="rId20"/>
    <p:sldId id="289" r:id="rId21"/>
    <p:sldId id="287" r:id="rId22"/>
    <p:sldId id="263" r:id="rId23"/>
    <p:sldId id="290" r:id="rId24"/>
    <p:sldId id="291" r:id="rId25"/>
    <p:sldId id="279" r:id="rId26"/>
    <p:sldId id="270" r:id="rId27"/>
    <p:sldId id="308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277" r:id="rId44"/>
    <p:sldId id="281" r:id="rId45"/>
  </p:sldIdLst>
  <p:sldSz cx="12192000" cy="6858000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276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140" y="1"/>
            <a:ext cx="3076575" cy="51276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100"/>
            </a:lvl1pPr>
          </a:lstStyle>
          <a:p>
            <a:fld id="{1127D298-B0E3-4F06-BEF1-66FE2B146D2B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575" cy="51276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140" y="9721851"/>
            <a:ext cx="3076575" cy="51276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100"/>
            </a:lvl1pPr>
          </a:lstStyle>
          <a:p>
            <a:fld id="{88D78D5D-54E4-42B3-AEAC-56137FD6BF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69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EA946CA9-4555-4045-B7A6-D3AA089229E8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D773AB4A-7AAA-4DC2-BB62-09D3A97CBC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65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053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812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62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67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19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906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81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779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00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823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97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196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099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805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925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046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34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7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6328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38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238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57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7993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445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579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744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9079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060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4907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700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406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977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22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991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263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858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949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24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44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072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43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65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3AB4A-7AAA-4DC2-BB62-09D3A97CBC1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7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89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29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64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461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53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25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62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58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5278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43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6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9B2C-0F23-49F7-99F4-3E84815F1775}" type="datetimeFigureOut">
              <a:rPr kumimoji="1" lang="ja-JP" altLang="en-US" smtClean="0"/>
              <a:t>2019/12/27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607800" y="6356350"/>
            <a:ext cx="444500" cy="3651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CA16D67D-92C7-44A9-B984-7BB3F1FF64B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3969"/>
            <a:ext cx="927030" cy="32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9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yamatech/ss-9837179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io.go.jp/policy-opendat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ei.go.jp/jp/forms/input_od_jichitai_renraku.html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ita.kouichi@pref.Hokkaido.lg.jp" TargetMode="External"/><Relationship Id="rId4" Type="http://schemas.openxmlformats.org/officeDocument/2006/relationships/hyperlink" Target="mailto:joho.opendata@pref.Hokkaido.lg.jp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28.xml"/><Relationship Id="rId7" Type="http://schemas.openxmlformats.org/officeDocument/2006/relationships/slide" Target="slide4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tei.go.jp/jp/forms/input_od_jichitai_renraku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ita.kouichi@pref.Hokkaido.lg.jp" TargetMode="External"/><Relationship Id="rId4" Type="http://schemas.openxmlformats.org/officeDocument/2006/relationships/hyperlink" Target="mailto:joho.opendata@pref.Hokkaido.lg.jp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9.xml"/><Relationship Id="rId7" Type="http://schemas.openxmlformats.org/officeDocument/2006/relationships/slide" Target="slide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52474" y="1828176"/>
            <a:ext cx="9891253" cy="128654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b="1" dirty="0" smtClean="0">
                <a:solidFill>
                  <a:schemeClr val="bg1"/>
                </a:solidFill>
              </a:rPr>
              <a:t>オープンデータ</a:t>
            </a:r>
            <a:r>
              <a:rPr lang="ja-JP" altLang="en-US" b="1" dirty="0" smtClean="0">
                <a:solidFill>
                  <a:schemeClr val="bg1"/>
                </a:solidFill>
              </a:rPr>
              <a:t>の</a:t>
            </a:r>
            <a:r>
              <a:rPr lang="ja-JP" altLang="en-US" b="1" dirty="0">
                <a:solidFill>
                  <a:schemeClr val="bg1"/>
                </a:solidFill>
              </a:rPr>
              <a:t>はじ</a:t>
            </a:r>
            <a:r>
              <a:rPr lang="ja-JP" altLang="en-US" b="1" dirty="0" smtClean="0">
                <a:solidFill>
                  <a:schemeClr val="bg1"/>
                </a:solidFill>
              </a:rPr>
              <a:t>め方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2475" y="3579805"/>
            <a:ext cx="9144000" cy="674994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dirty="0" smtClean="0">
                <a:solidFill>
                  <a:schemeClr val="bg1"/>
                </a:solidFill>
              </a:rPr>
              <a:t>北海道</a:t>
            </a:r>
            <a:r>
              <a:rPr lang="ja-JP" altLang="en-US" sz="3200" dirty="0">
                <a:solidFill>
                  <a:schemeClr val="bg1"/>
                </a:solidFill>
              </a:rPr>
              <a:t>市町村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向けオープンデータスタートガイド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-12879" y="3258770"/>
            <a:ext cx="12192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954592" y="4391167"/>
            <a:ext cx="502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2018</a:t>
            </a:r>
            <a:r>
              <a:rPr lang="ja-JP" altLang="en-US" sz="2000" dirty="0" smtClean="0">
                <a:solidFill>
                  <a:schemeClr val="bg1"/>
                </a:solidFill>
              </a:rPr>
              <a:t>年</a:t>
            </a:r>
            <a:r>
              <a:rPr lang="en-US" altLang="ja-JP" sz="2000" dirty="0" smtClean="0">
                <a:solidFill>
                  <a:schemeClr val="bg1"/>
                </a:solidFill>
              </a:rPr>
              <a:t>5</a:t>
            </a:r>
            <a:r>
              <a:rPr lang="ja-JP" altLang="en-US" sz="2000" dirty="0" smtClean="0">
                <a:solidFill>
                  <a:schemeClr val="bg1"/>
                </a:solidFill>
              </a:rPr>
              <a:t>月</a:t>
            </a:r>
            <a:r>
              <a:rPr lang="en-US" altLang="ja-JP" sz="2000" dirty="0">
                <a:solidFill>
                  <a:schemeClr val="bg1"/>
                </a:solidFill>
              </a:rPr>
              <a:t>30</a:t>
            </a:r>
            <a:r>
              <a:rPr lang="ja-JP" altLang="en-US" sz="2000" dirty="0" smtClean="0">
                <a:solidFill>
                  <a:schemeClr val="bg1"/>
                </a:solidFill>
              </a:rPr>
              <a:t>日</a:t>
            </a:r>
            <a:r>
              <a:rPr lang="ja-JP" altLang="en-US" sz="2000" dirty="0" smtClean="0">
                <a:solidFill>
                  <a:schemeClr val="bg1"/>
                </a:solidFill>
              </a:rPr>
              <a:t>作成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2019</a:t>
            </a:r>
            <a:r>
              <a:rPr lang="ja-JP" altLang="en-US" sz="2000" dirty="0" smtClean="0">
                <a:solidFill>
                  <a:schemeClr val="bg1"/>
                </a:solidFill>
              </a:rPr>
              <a:t>年</a:t>
            </a:r>
            <a:r>
              <a:rPr lang="en-US" altLang="ja-JP" sz="2000" dirty="0" smtClean="0">
                <a:solidFill>
                  <a:schemeClr val="bg1"/>
                </a:solidFill>
              </a:rPr>
              <a:t>12</a:t>
            </a:r>
            <a:r>
              <a:rPr lang="ja-JP" altLang="en-US" sz="2000" dirty="0" smtClean="0">
                <a:solidFill>
                  <a:schemeClr val="bg1"/>
                </a:solidFill>
              </a:rPr>
              <a:t>月</a:t>
            </a:r>
            <a:r>
              <a:rPr lang="en-US" altLang="ja-JP" sz="2000" dirty="0" smtClean="0">
                <a:solidFill>
                  <a:schemeClr val="bg1"/>
                </a:solidFill>
              </a:rPr>
              <a:t>25</a:t>
            </a:r>
            <a:r>
              <a:rPr lang="ja-JP" altLang="en-US" sz="2000" dirty="0" smtClean="0">
                <a:solidFill>
                  <a:schemeClr val="bg1"/>
                </a:solidFill>
              </a:rPr>
              <a:t>日改訂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北海道総合政策部情報統計局情報政策課</a:t>
            </a:r>
            <a:endParaRPr lang="en-US" altLang="ja-JP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08363" y="1646506"/>
            <a:ext cx="106629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dirty="0" smtClean="0"/>
              <a:t>HARP</a:t>
            </a:r>
            <a:r>
              <a:rPr lang="ja-JP" altLang="en-US" dirty="0" smtClean="0"/>
              <a:t>契約参加団体は、「北海道オープンデータポータルサイト」を無償で利用することが出来ます。（ポータルサイトの概要は</a:t>
            </a:r>
            <a:r>
              <a:rPr lang="en-US" altLang="ja-JP" dirty="0" smtClean="0"/>
              <a:t>5</a:t>
            </a:r>
            <a:r>
              <a:rPr lang="ja-JP" altLang="en-US" dirty="0" smtClean="0"/>
              <a:t>ページを参照）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北海道</a:t>
            </a:r>
            <a:r>
              <a:rPr lang="ja-JP" altLang="en-US" dirty="0" smtClean="0"/>
              <a:t>オープンデータポータルサイトを、利用した場合の手順を説明します。</a:t>
            </a:r>
            <a:endParaRPr lang="en-US" altLang="ja-JP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b="9647"/>
          <a:stretch/>
        </p:blipFill>
        <p:spPr>
          <a:xfrm>
            <a:off x="2384295" y="2953658"/>
            <a:ext cx="7423410" cy="3039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673639" y="5993073"/>
            <a:ext cx="6668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図：北海道オープンデータポータルサイト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１．</a:t>
            </a:r>
            <a:r>
              <a:rPr kumimoji="1" lang="ja-JP" altLang="en-US" sz="2400" b="1" dirty="0" smtClean="0"/>
              <a:t>公開する方法を</a:t>
            </a:r>
            <a:r>
              <a:rPr kumimoji="1" lang="ja-JP" altLang="en-US" sz="2400" b="1" dirty="0" smtClean="0"/>
              <a:t>決める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5017" y="1173207"/>
            <a:ext cx="871450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b="1" dirty="0">
                <a:solidFill>
                  <a:srgbClr val="0070C0"/>
                </a:solidFill>
              </a:rPr>
              <a:t>「北海道オープンデータポータル」にデータを登録する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702" y="917630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＜ポータルサイトへのデータ登録方法＞</a:t>
            </a:r>
            <a:endParaRPr kumimoji="1" lang="en-US" altLang="ja-JP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3" y="1311670"/>
            <a:ext cx="1116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登録する</a:t>
            </a:r>
            <a:r>
              <a:rPr lang="ja-JP" altLang="en-US" sz="2400" dirty="0" smtClean="0"/>
              <a:t>データを準備して、</a:t>
            </a:r>
            <a:r>
              <a:rPr lang="ja-JP" altLang="en-US" sz="2400" dirty="0" smtClean="0"/>
              <a:t>ポータルサイトにデータを登録します。</a:t>
            </a:r>
            <a:endParaRPr lang="en-US" altLang="ja-JP" sz="24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92" y="1773335"/>
            <a:ext cx="3795374" cy="1459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176391" y="3232591"/>
            <a:ext cx="3846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ID</a:t>
            </a:r>
            <a:r>
              <a:rPr lang="ja-JP" altLang="en-US" sz="1400" dirty="0" smtClean="0"/>
              <a:t>とパスワードを入力し、ポータルサイトにログインします。</a:t>
            </a:r>
            <a:endParaRPr lang="en-US" altLang="ja-JP" sz="1400" dirty="0" smtClean="0"/>
          </a:p>
          <a:p>
            <a:r>
              <a:rPr kumimoji="1" lang="ja-JP" altLang="en-US" sz="1400" dirty="0" smtClean="0"/>
              <a:t>「北海道オープンデータポータルサイト」をクリックします。</a:t>
            </a:r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93" y="1775641"/>
            <a:ext cx="3528811" cy="1456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056949" y="3234897"/>
            <a:ext cx="379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データカタログをクリックします。</a:t>
            </a:r>
            <a:endParaRPr kumimoji="1" lang="ja-JP" altLang="en-US" sz="1400" dirty="0"/>
          </a:p>
        </p:txBody>
      </p:sp>
      <p:sp>
        <p:nvSpPr>
          <p:cNvPr id="14" name="角丸四角形 13"/>
          <p:cNvSpPr/>
          <p:nvPr/>
        </p:nvSpPr>
        <p:spPr>
          <a:xfrm>
            <a:off x="2613996" y="2343947"/>
            <a:ext cx="1777285" cy="540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274002" y="2491447"/>
            <a:ext cx="2152919" cy="395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2" idx="3"/>
            <a:endCxn id="11" idx="1"/>
          </p:cNvCxnSpPr>
          <p:nvPr/>
        </p:nvCxnSpPr>
        <p:spPr>
          <a:xfrm>
            <a:off x="4971766" y="2502963"/>
            <a:ext cx="1119527" cy="1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976" y="4534429"/>
            <a:ext cx="3941823" cy="14653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角丸四角形 19"/>
          <p:cNvSpPr/>
          <p:nvPr/>
        </p:nvSpPr>
        <p:spPr>
          <a:xfrm>
            <a:off x="2469251" y="5094969"/>
            <a:ext cx="1083971" cy="27045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カギ線コネクタ 21"/>
          <p:cNvCxnSpPr>
            <a:stCxn id="13" idx="2"/>
            <a:endCxn id="19" idx="0"/>
          </p:cNvCxnSpPr>
          <p:nvPr/>
        </p:nvCxnSpPr>
        <p:spPr>
          <a:xfrm rot="5400000">
            <a:off x="5080385" y="1660177"/>
            <a:ext cx="991755" cy="4756748"/>
          </a:xfrm>
          <a:prstGeom prst="bentConnector3">
            <a:avLst>
              <a:gd name="adj1" fmla="val 6038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226976" y="6039906"/>
            <a:ext cx="379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「新規作成」をクリックします。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98025" y="6059400"/>
            <a:ext cx="4865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「基本情報」を入力します。データセット名には、</a:t>
            </a:r>
            <a:endParaRPr lang="en-US" altLang="ja-JP" sz="1400" dirty="0" smtClean="0"/>
          </a:p>
          <a:p>
            <a:r>
              <a:rPr lang="ja-JP" altLang="en-US" sz="1400" dirty="0" smtClean="0"/>
              <a:t>市町村名を入力しましょう。</a:t>
            </a:r>
            <a:endParaRPr lang="en-US" altLang="ja-JP" sz="1400" dirty="0" smtClean="0"/>
          </a:p>
          <a:p>
            <a:r>
              <a:rPr lang="en-US" altLang="ja-JP" sz="1400" dirty="0" smtClean="0">
                <a:solidFill>
                  <a:srgbClr val="FF0000"/>
                </a:solidFill>
              </a:rPr>
              <a:t>※</a:t>
            </a:r>
            <a:r>
              <a:rPr lang="ja-JP" altLang="en-US" sz="1400" dirty="0" smtClean="0">
                <a:solidFill>
                  <a:srgbClr val="FF0000"/>
                </a:solidFill>
              </a:rPr>
              <a:t>タグは入力しないでください。</a:t>
            </a:r>
            <a:endParaRPr lang="en-US" altLang="ja-JP" sz="1400" dirty="0" smtClean="0">
              <a:solidFill>
                <a:srgbClr val="FF0000"/>
              </a:solidFill>
            </a:endParaRPr>
          </a:p>
        </p:txBody>
      </p:sp>
      <p:cxnSp>
        <p:nvCxnSpPr>
          <p:cNvPr id="30" name="直線矢印コネクタ 29"/>
          <p:cNvCxnSpPr>
            <a:stCxn id="19" idx="3"/>
          </p:cNvCxnSpPr>
          <p:nvPr/>
        </p:nvCxnSpPr>
        <p:spPr>
          <a:xfrm>
            <a:off x="5168799" y="5267088"/>
            <a:ext cx="9730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9620104" y="5252512"/>
            <a:ext cx="9730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0663292" y="50817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次ページ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987" y="4412137"/>
            <a:ext cx="3282705" cy="16154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角丸四角形吹き出し 23"/>
          <p:cNvSpPr/>
          <p:nvPr/>
        </p:nvSpPr>
        <p:spPr>
          <a:xfrm>
            <a:off x="9181551" y="3755690"/>
            <a:ext cx="1589165" cy="1000246"/>
          </a:xfrm>
          <a:prstGeom prst="wedgeRoundRectCallout">
            <a:avLst>
              <a:gd name="adj1" fmla="val -44155"/>
              <a:gd name="adj2" fmla="val 95231"/>
              <a:gd name="adj3" fmla="val 16667"/>
            </a:avLst>
          </a:prstGeom>
          <a:solidFill>
            <a:srgbClr val="FFFF9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説明欄に</a:t>
            </a:r>
            <a:r>
              <a:rPr kumimoji="1" lang="en-US" altLang="ja-JP" sz="1400" dirty="0" smtClean="0"/>
              <a:t>URL</a:t>
            </a:r>
            <a:r>
              <a:rPr kumimoji="1" lang="ja-JP" altLang="en-US" sz="1400" dirty="0" smtClean="0"/>
              <a:t>を入力すると自動でリンクが貼られます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4697" y="62264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</a:t>
            </a:r>
            <a:r>
              <a:rPr kumimoji="1" lang="ja-JP" altLang="en-US" sz="1600" dirty="0" smtClean="0"/>
              <a:t>公開する方法を</a:t>
            </a:r>
            <a:r>
              <a:rPr kumimoji="1" lang="ja-JP" altLang="en-US" sz="1600" dirty="0" smtClean="0"/>
              <a:t>決める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64" y="1308387"/>
            <a:ext cx="2032830" cy="1875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7222" y="3188323"/>
            <a:ext cx="3795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該当する「分野</a:t>
            </a:r>
            <a:r>
              <a:rPr kumimoji="1" lang="ja-JP" altLang="en-US" sz="1400" dirty="0" smtClean="0"/>
              <a:t>」「</a:t>
            </a:r>
            <a:r>
              <a:rPr kumimoji="1" lang="en-US" altLang="ja-JP" sz="1400" dirty="0" smtClean="0"/>
              <a:t>e-Stat</a:t>
            </a:r>
            <a:r>
              <a:rPr kumimoji="1" lang="ja-JP" altLang="en-US" sz="1400" dirty="0" smtClean="0"/>
              <a:t>分野」に</a:t>
            </a:r>
            <a:r>
              <a:rPr kumimoji="1" lang="ja-JP" altLang="en-US" sz="1400" dirty="0" smtClean="0"/>
              <a:t>チェックを付けます。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「地域」にもチェックを付けます。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35516" y="5676975"/>
            <a:ext cx="3795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登録情報</a:t>
            </a:r>
            <a:r>
              <a:rPr lang="ja-JP" altLang="en-US" sz="1400" dirty="0" smtClean="0"/>
              <a:t>の中段当たりにある「リソース」欄でファイルを登録します。「リソースを管理する」ボタンをクリックします。</a:t>
            </a:r>
            <a:endParaRPr kumimoji="1" lang="ja-JP" altLang="en-US" sz="1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11821" y="5676975"/>
            <a:ext cx="3795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「新規作成」をクリックします。</a:t>
            </a:r>
            <a:endParaRPr kumimoji="1" lang="ja-JP" altLang="en-US" sz="1400" dirty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9746566" y="4921961"/>
            <a:ext cx="9730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0783139" y="47498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次ページ</a:t>
            </a:r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1048165" y="1515055"/>
            <a:ext cx="2032830" cy="5409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1087624" y="2262636"/>
            <a:ext cx="1993370" cy="8920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>
            <a:endCxn id="16" idx="1"/>
          </p:cNvCxnSpPr>
          <p:nvPr/>
        </p:nvCxnSpPr>
        <p:spPr>
          <a:xfrm flipV="1">
            <a:off x="4537822" y="2188077"/>
            <a:ext cx="973999" cy="6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21" y="1221518"/>
            <a:ext cx="4201217" cy="1933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角丸四角形 31"/>
          <p:cNvSpPr/>
          <p:nvPr/>
        </p:nvSpPr>
        <p:spPr>
          <a:xfrm>
            <a:off x="7177446" y="2810488"/>
            <a:ext cx="869965" cy="344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11820" y="3172938"/>
            <a:ext cx="4201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下の方にスクロールし、「公開保存」をクリックします。</a:t>
            </a:r>
            <a:endParaRPr kumimoji="1" lang="en-US" altLang="ja-JP" sz="1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03" y="4148258"/>
            <a:ext cx="3609237" cy="144129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6" name="カギ線コネクタ 35"/>
          <p:cNvCxnSpPr>
            <a:stCxn id="35" idx="2"/>
            <a:endCxn id="23" idx="0"/>
          </p:cNvCxnSpPr>
          <p:nvPr/>
        </p:nvCxnSpPr>
        <p:spPr>
          <a:xfrm rot="5400000">
            <a:off x="4956426" y="1492255"/>
            <a:ext cx="452100" cy="4859907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41"/>
          <p:cNvSpPr/>
          <p:nvPr/>
        </p:nvSpPr>
        <p:spPr>
          <a:xfrm>
            <a:off x="1087624" y="4934543"/>
            <a:ext cx="972996" cy="344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349" y="4229284"/>
            <a:ext cx="4201217" cy="1279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角丸四角形 44"/>
          <p:cNvSpPr/>
          <p:nvPr/>
        </p:nvSpPr>
        <p:spPr>
          <a:xfrm>
            <a:off x="5571107" y="4284076"/>
            <a:ext cx="972996" cy="344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6" name="直線矢印コネクタ 45"/>
          <p:cNvCxnSpPr>
            <a:stCxn id="23" idx="3"/>
            <a:endCxn id="44" idx="1"/>
          </p:cNvCxnSpPr>
          <p:nvPr/>
        </p:nvCxnSpPr>
        <p:spPr>
          <a:xfrm flipV="1">
            <a:off x="4557140" y="4868904"/>
            <a:ext cx="98820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吹き出し 1"/>
          <p:cNvSpPr/>
          <p:nvPr/>
        </p:nvSpPr>
        <p:spPr>
          <a:xfrm>
            <a:off x="9789498" y="2188078"/>
            <a:ext cx="1589165" cy="1000246"/>
          </a:xfrm>
          <a:prstGeom prst="wedgeRoundRectCallout">
            <a:avLst>
              <a:gd name="adj1" fmla="val -69438"/>
              <a:gd name="adj2" fmla="val 20435"/>
              <a:gd name="adj3" fmla="val 16667"/>
            </a:avLst>
          </a:prstGeom>
          <a:solidFill>
            <a:srgbClr val="FFFF9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リンクのみで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ファイルを登録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しない場合は、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ここで終了</a:t>
            </a:r>
            <a:endParaRPr kumimoji="1" lang="ja-JP" altLang="en-US" sz="1400" dirty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0" y="2220193"/>
            <a:ext cx="96722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936" y="1308387"/>
            <a:ext cx="1463484" cy="631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角丸四角形 36"/>
          <p:cNvSpPr/>
          <p:nvPr/>
        </p:nvSpPr>
        <p:spPr>
          <a:xfrm>
            <a:off x="3279992" y="1568605"/>
            <a:ext cx="1098044" cy="3713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702" y="917630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＜ポータルサイトへのデータ登録方法＞</a:t>
            </a:r>
            <a:endParaRPr kumimoji="1" lang="en-US" altLang="ja-JP" sz="2400" b="1" dirty="0" smtClean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4697" y="62264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</a:t>
            </a:r>
            <a:r>
              <a:rPr kumimoji="1" lang="ja-JP" altLang="en-US" sz="1600" dirty="0" smtClean="0"/>
              <a:t>公開する方法を</a:t>
            </a:r>
            <a:r>
              <a:rPr kumimoji="1" lang="ja-JP" altLang="en-US" sz="1600" dirty="0" smtClean="0"/>
              <a:t>決める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057" y="1515868"/>
            <a:ext cx="3761662" cy="3354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7792" y="4960076"/>
            <a:ext cx="37953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「ファイル選択」ボタンをクリックして、ファイルを選択すると、「リソース名」と「フォーマット」が自動で入力されます。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「ライセンス」を選択し、「公開保存」ボタンをクリックします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en-US" altLang="ja-JP" sz="1400" dirty="0" smtClean="0"/>
              <a:t>※</a:t>
            </a:r>
            <a:r>
              <a:rPr lang="ja-JP" altLang="en-US" sz="1400" dirty="0" smtClean="0"/>
              <a:t>外部ファイルをリンクする場合は、「リンク</a:t>
            </a:r>
            <a:r>
              <a:rPr lang="en-US" altLang="ja-JP" sz="1400" dirty="0" smtClean="0"/>
              <a:t>URL</a:t>
            </a:r>
            <a:r>
              <a:rPr lang="ja-JP" altLang="en-US" sz="1400" dirty="0" smtClean="0"/>
              <a:t>」にファイルの</a:t>
            </a:r>
            <a:r>
              <a:rPr lang="en-US" altLang="ja-JP" sz="1400" dirty="0" smtClean="0"/>
              <a:t>URL</a:t>
            </a:r>
            <a:r>
              <a:rPr lang="ja-JP" altLang="en-US" sz="1400" dirty="0" smtClean="0"/>
              <a:t>を入力します。</a:t>
            </a:r>
            <a:endParaRPr lang="en-US" altLang="ja-JP" sz="1400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9266797" y="3821670"/>
            <a:ext cx="9730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0329296" y="36346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次ページ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957962" y="4963656"/>
            <a:ext cx="33088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続けてファイルを登録する場合には、「新しいリソースを追加する」をクリックします。</a:t>
            </a:r>
            <a:endParaRPr kumimoji="1" lang="en-US" altLang="ja-JP" sz="1400" dirty="0" smtClean="0"/>
          </a:p>
          <a:p>
            <a:r>
              <a:rPr lang="ja-JP" altLang="en-US" sz="1400" dirty="0"/>
              <a:t>登録</a:t>
            </a:r>
            <a:r>
              <a:rPr lang="ja-JP" altLang="en-US" sz="1400" dirty="0" smtClean="0"/>
              <a:t>を</a:t>
            </a:r>
            <a:r>
              <a:rPr lang="ja-JP" altLang="en-US" sz="1400" dirty="0"/>
              <a:t>終了</a:t>
            </a:r>
            <a:r>
              <a:rPr lang="ja-JP" altLang="en-US" sz="1400" dirty="0" smtClean="0"/>
              <a:t>する</a:t>
            </a:r>
            <a:r>
              <a:rPr lang="ja-JP" altLang="en-US" sz="1400" dirty="0"/>
              <a:t>場合</a:t>
            </a:r>
            <a:r>
              <a:rPr lang="ja-JP" altLang="en-US" sz="1400" dirty="0" smtClean="0"/>
              <a:t>は、「データカタログ」をクリックします。</a:t>
            </a:r>
            <a:endParaRPr kumimoji="1" lang="en-US" altLang="ja-JP" sz="1400" dirty="0" smtClean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4984884" y="3499458"/>
            <a:ext cx="9730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2345375" y="1732688"/>
            <a:ext cx="890104" cy="344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2371934" y="3074186"/>
            <a:ext cx="1701302" cy="2977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角丸四角形 37"/>
          <p:cNvSpPr/>
          <p:nvPr/>
        </p:nvSpPr>
        <p:spPr>
          <a:xfrm>
            <a:off x="2981805" y="4523823"/>
            <a:ext cx="634231" cy="34414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カギ線コネクタ 10"/>
          <p:cNvCxnSpPr>
            <a:stCxn id="30" idx="1"/>
            <a:endCxn id="37" idx="1"/>
          </p:cNvCxnSpPr>
          <p:nvPr/>
        </p:nvCxnSpPr>
        <p:spPr>
          <a:xfrm rot="10800000" flipH="1" flipV="1">
            <a:off x="2345374" y="1904761"/>
            <a:ext cx="26559" cy="1318289"/>
          </a:xfrm>
          <a:prstGeom prst="bentConnector3">
            <a:avLst>
              <a:gd name="adj1" fmla="val -860725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カギ線コネクタ 38"/>
          <p:cNvCxnSpPr>
            <a:stCxn id="37" idx="3"/>
            <a:endCxn id="38" idx="3"/>
          </p:cNvCxnSpPr>
          <p:nvPr/>
        </p:nvCxnSpPr>
        <p:spPr>
          <a:xfrm flipH="1">
            <a:off x="3616036" y="3223051"/>
            <a:ext cx="457200" cy="1472846"/>
          </a:xfrm>
          <a:prstGeom prst="bentConnector3">
            <a:avLst>
              <a:gd name="adj1" fmla="val -50000"/>
            </a:avLst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962" y="2678481"/>
            <a:ext cx="3267570" cy="22815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角丸四角形 40"/>
          <p:cNvSpPr/>
          <p:nvPr/>
        </p:nvSpPr>
        <p:spPr>
          <a:xfrm>
            <a:off x="6680783" y="4562624"/>
            <a:ext cx="1282617" cy="2943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7591747" y="2678480"/>
            <a:ext cx="861051" cy="3386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7591747" y="3993799"/>
            <a:ext cx="953037" cy="412124"/>
          </a:xfrm>
          <a:prstGeom prst="wedgeRoundRectCallout">
            <a:avLst>
              <a:gd name="adj1" fmla="val -37049"/>
              <a:gd name="adj2" fmla="val 106250"/>
              <a:gd name="adj3" fmla="val 16667"/>
            </a:avLst>
          </a:prstGeom>
          <a:solidFill>
            <a:srgbClr val="FFFF9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続けて</a:t>
            </a:r>
            <a:r>
              <a:rPr lang="ja-JP" altLang="en-US" sz="1100" dirty="0" smtClean="0"/>
              <a:t>登録</a:t>
            </a:r>
            <a:endParaRPr kumimoji="1" lang="en-US" altLang="ja-JP" sz="1100" dirty="0" smtClean="0"/>
          </a:p>
        </p:txBody>
      </p:sp>
      <p:sp>
        <p:nvSpPr>
          <p:cNvPr id="47" name="角丸四角形吹き出し 46"/>
          <p:cNvSpPr/>
          <p:nvPr/>
        </p:nvSpPr>
        <p:spPr>
          <a:xfrm>
            <a:off x="8088991" y="3087334"/>
            <a:ext cx="953037" cy="412124"/>
          </a:xfrm>
          <a:prstGeom prst="wedgeRoundRectCallout">
            <a:avLst>
              <a:gd name="adj1" fmla="val -47860"/>
              <a:gd name="adj2" fmla="val -84375"/>
              <a:gd name="adj3" fmla="val 16667"/>
            </a:avLst>
          </a:prstGeom>
          <a:solidFill>
            <a:srgbClr val="FFFF9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登録終了</a:t>
            </a:r>
            <a:endParaRPr kumimoji="1" lang="en-US" altLang="ja-JP" sz="1100" dirty="0" smtClean="0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0" y="3510518"/>
            <a:ext cx="133779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角丸四角形吹き出し 39"/>
          <p:cNvSpPr/>
          <p:nvPr/>
        </p:nvSpPr>
        <p:spPr>
          <a:xfrm>
            <a:off x="5058425" y="1378219"/>
            <a:ext cx="3244716" cy="1016105"/>
          </a:xfrm>
          <a:prstGeom prst="wedgeRoundRectCallout">
            <a:avLst>
              <a:gd name="adj1" fmla="val -68339"/>
              <a:gd name="adj2" fmla="val 34704"/>
              <a:gd name="adj3" fmla="val 16667"/>
            </a:avLst>
          </a:prstGeom>
          <a:solidFill>
            <a:srgbClr val="FFFF99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 dirty="0" smtClean="0"/>
              <a:t>リソース</a:t>
            </a:r>
            <a:r>
              <a:rPr kumimoji="1" lang="en-US" altLang="ja-JP" sz="1400" dirty="0" smtClean="0"/>
              <a:t>URL</a:t>
            </a:r>
            <a:r>
              <a:rPr kumimoji="1" lang="ja-JP" altLang="en-US" sz="1400" dirty="0" smtClean="0"/>
              <a:t>にリンク先のファイルの</a:t>
            </a:r>
            <a:r>
              <a:rPr kumimoji="1" lang="en-US" altLang="ja-JP" sz="1400" dirty="0" smtClean="0"/>
              <a:t>URL</a:t>
            </a:r>
            <a:r>
              <a:rPr kumimoji="1" lang="ja-JP" altLang="en-US" sz="1400" dirty="0" smtClean="0"/>
              <a:t>を入力すると、外部のファイルをポータルからダウンロードできるようになります</a:t>
            </a:r>
            <a:endParaRPr kumimoji="1" lang="ja-JP" altLang="en-US" sz="1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1702" y="917630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＜ポータルサイトへのデータ登録方法＞</a:t>
            </a:r>
            <a:endParaRPr kumimoji="1" lang="en-US" altLang="ja-JP" sz="2400" b="1" dirty="0" smtClean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44697" y="62264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</a:t>
            </a:r>
            <a:r>
              <a:rPr kumimoji="1" lang="ja-JP" altLang="en-US" sz="1600" dirty="0" smtClean="0"/>
              <a:t>公開する方法を</a:t>
            </a:r>
            <a:r>
              <a:rPr kumimoji="1" lang="ja-JP" altLang="en-US" sz="1600" dirty="0" smtClean="0"/>
              <a:t>決める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31" y="1401822"/>
            <a:ext cx="4770726" cy="3232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09931" y="4729947"/>
            <a:ext cx="477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しばらくすると、北海道オープンデータポータルサイトにデータが登録されます。</a:t>
            </a:r>
            <a:endParaRPr kumimoji="1" lang="ja-JP" altLang="en-US" sz="1400" dirty="0"/>
          </a:p>
        </p:txBody>
      </p:sp>
      <p:sp>
        <p:nvSpPr>
          <p:cNvPr id="22" name="角丸四角形 21"/>
          <p:cNvSpPr/>
          <p:nvPr/>
        </p:nvSpPr>
        <p:spPr>
          <a:xfrm>
            <a:off x="1902416" y="3846877"/>
            <a:ext cx="1282617" cy="2943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53069" y="1056039"/>
            <a:ext cx="57182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北海道オープンデータポータルサイトに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r>
              <a:rPr kumimoji="1" lang="ja-JP" altLang="en-US" b="1" dirty="0" smtClean="0">
                <a:solidFill>
                  <a:schemeClr val="bg1"/>
                </a:solidFill>
              </a:rPr>
              <a:t>データを登録する際、気をつけること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3069" y="1843625"/>
            <a:ext cx="5718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ja-JP" altLang="en-US" sz="1600" dirty="0"/>
              <a:t>１</a:t>
            </a:r>
            <a:r>
              <a:rPr kumimoji="1" lang="ja-JP" altLang="en-US" sz="1600" dirty="0" smtClean="0"/>
              <a:t>自治体のファイル保存容量は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30MB</a:t>
            </a:r>
            <a:r>
              <a:rPr kumimoji="1" lang="ja-JP" altLang="en-US" sz="1600" dirty="0" smtClean="0"/>
              <a:t>です。運営では容量の管理を行いませんので、各自登録ファイル容量の管理をお願いします。</a:t>
            </a:r>
            <a:r>
              <a:rPr kumimoji="1" lang="en-US" altLang="ja-JP" sz="1600" dirty="0" smtClean="0"/>
              <a:t/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PDF</a:t>
            </a:r>
            <a:r>
              <a:rPr kumimoji="1" lang="ja-JP" altLang="en-US" sz="1600" dirty="0" smtClean="0"/>
              <a:t>ファイルは容量が大きい傾向がありますので、出来るだけ</a:t>
            </a:r>
            <a:r>
              <a:rPr kumimoji="1" lang="en-US" altLang="ja-JP" sz="1600" dirty="0" smtClean="0"/>
              <a:t>Excel</a:t>
            </a:r>
            <a:r>
              <a:rPr kumimoji="1" lang="ja-JP" altLang="en-US" sz="1600" dirty="0" smtClean="0"/>
              <a:t>ファイルや</a:t>
            </a:r>
            <a:r>
              <a:rPr kumimoji="1" lang="en-US" altLang="ja-JP" sz="1600" dirty="0" smtClean="0"/>
              <a:t>CSV</a:t>
            </a:r>
            <a:r>
              <a:rPr kumimoji="1" lang="ja-JP" altLang="en-US" sz="1600" dirty="0" smtClean="0"/>
              <a:t>ファイルなどで登録しましょう。</a:t>
            </a:r>
            <a:endParaRPr kumimoji="1" lang="en-US" altLang="ja-JP" sz="1600" dirty="0" smtClean="0"/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kumimoji="1" lang="ja-JP" altLang="en-US" sz="1600" dirty="0" smtClean="0"/>
              <a:t>他の市町村と同じデータがあると利用者は喜びます。（データ形式が同じだとなお良い）</a:t>
            </a:r>
            <a:r>
              <a:rPr kumimoji="1" lang="en-US" altLang="ja-JP" sz="1600" dirty="0" smtClean="0"/>
              <a:t/>
            </a:r>
            <a:br>
              <a:rPr kumimoji="1" lang="en-US" altLang="ja-JP" sz="1600" dirty="0" smtClean="0"/>
            </a:br>
            <a:r>
              <a:rPr kumimoji="1" lang="ja-JP" altLang="en-US" sz="1600" dirty="0" smtClean="0"/>
              <a:t>他の市町村が登録しているデータと同じものがあれば、積極的に登録しましょう。</a:t>
            </a:r>
            <a:endParaRPr kumimoji="1" lang="en-US" altLang="ja-JP" sz="1600" dirty="0" smtClean="0"/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ja-JP" altLang="en-US" sz="1600" dirty="0" smtClean="0"/>
              <a:t>「データセット名」に市町村名を入力しましょう。</a:t>
            </a:r>
            <a:endParaRPr lang="en-US" altLang="ja-JP" sz="1600" dirty="0" smtClean="0"/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kumimoji="1" lang="ja-JP" altLang="en-US" sz="1600" dirty="0" smtClean="0"/>
              <a:t>タグ</a:t>
            </a:r>
            <a:r>
              <a:rPr kumimoji="1" lang="ja-JP" altLang="en-US" sz="1600" dirty="0" smtClean="0"/>
              <a:t>は入力しません。</a:t>
            </a:r>
            <a:endParaRPr lang="en-US" altLang="ja-JP" sz="1600" dirty="0"/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kumimoji="1" lang="ja-JP" altLang="en-US" sz="1600" b="1" dirty="0" smtClean="0"/>
              <a:t>各市町村</a:t>
            </a:r>
            <a:r>
              <a:rPr kumimoji="1" lang="ja-JP" altLang="en-US" sz="1600" b="1" dirty="0" smtClean="0"/>
              <a:t>１つ以上のデータ登録をお願いします。</a:t>
            </a:r>
            <a:endParaRPr kumimoji="1" lang="en-US" altLang="ja-JP" sz="1600" b="1" dirty="0" smtClean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-32379" y="2835467"/>
            <a:ext cx="94231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51702" y="917630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＜ポータルサイトへのデータ登録方法＞</a:t>
            </a:r>
            <a:endParaRPr kumimoji="1" lang="en-US" altLang="ja-JP" sz="2400" b="1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4697" y="62264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</a:t>
            </a:r>
            <a:r>
              <a:rPr kumimoji="1" lang="ja-JP" altLang="en-US" sz="1600" dirty="0" smtClean="0"/>
              <a:t>公開する方法を</a:t>
            </a:r>
            <a:r>
              <a:rPr kumimoji="1" lang="ja-JP" altLang="en-US" sz="1600" dirty="0" smtClean="0"/>
              <a:t>決める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983" y="1293292"/>
            <a:ext cx="5099279" cy="48883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角丸四角形 4"/>
          <p:cNvSpPr/>
          <p:nvPr/>
        </p:nvSpPr>
        <p:spPr>
          <a:xfrm>
            <a:off x="244699" y="1221517"/>
            <a:ext cx="6220496" cy="4722083"/>
          </a:xfrm>
          <a:prstGeom prst="roundRect">
            <a:avLst>
              <a:gd name="adj" fmla="val 452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8996" y="1982235"/>
            <a:ext cx="5977411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en-US" altLang="ja-JP" sz="1400" dirty="0" smtClean="0"/>
              <a:t>CSV</a:t>
            </a:r>
            <a:r>
              <a:rPr kumimoji="1" lang="ja-JP" altLang="en-US" sz="1400" dirty="0" smtClean="0"/>
              <a:t>データなどが街のホームページにある場合、ポータルサイト</a:t>
            </a:r>
            <a:r>
              <a:rPr kumimoji="1" lang="ja-JP" altLang="en-US" sz="1400" dirty="0" smtClean="0"/>
              <a:t>のリソースの「ファイルリンク」機能</a:t>
            </a:r>
            <a:r>
              <a:rPr kumimoji="1" lang="ja-JP" altLang="en-US" sz="1400" dirty="0" smtClean="0"/>
              <a:t>で</a:t>
            </a:r>
            <a:r>
              <a:rPr kumimoji="1" lang="en-US" altLang="ja-JP" sz="1400" dirty="0" smtClean="0"/>
              <a:t>URL</a:t>
            </a:r>
            <a:r>
              <a:rPr kumimoji="1" lang="ja-JP" altLang="en-US" sz="1400" dirty="0" smtClean="0"/>
              <a:t>を指定する</a:t>
            </a:r>
            <a:r>
              <a:rPr kumimoji="1" lang="ja-JP" altLang="en-US" sz="1400" dirty="0" smtClean="0"/>
              <a:t>と、外部のファイルをポータルサイトからダウンロードすることができます。</a:t>
            </a:r>
            <a:endParaRPr kumimoji="1" lang="en-US" altLang="ja-JP" sz="1400" dirty="0" smtClean="0"/>
          </a:p>
          <a:p>
            <a:pPr>
              <a:lnSpc>
                <a:spcPts val="2200"/>
              </a:lnSpc>
            </a:pPr>
            <a:r>
              <a:rPr kumimoji="1" lang="ja-JP" altLang="en-US" sz="1400" dirty="0" smtClean="0"/>
              <a:t>ホームページにデータファイルを置いて、ホームページを更新することで、ポータルサイトの更新手間を減らすことができます。</a:t>
            </a:r>
            <a:endParaRPr kumimoji="1" lang="en-US" altLang="ja-JP" sz="1400" dirty="0" smtClean="0"/>
          </a:p>
          <a:p>
            <a:pPr>
              <a:lnSpc>
                <a:spcPts val="2200"/>
              </a:lnSpc>
            </a:pPr>
            <a:r>
              <a:rPr kumimoji="1" lang="ja-JP" altLang="en-US" sz="1400" dirty="0" smtClean="0"/>
              <a:t>（ファイル名が変わらないことが条件）</a:t>
            </a:r>
            <a:endParaRPr kumimoji="1" lang="en-US" altLang="ja-JP" sz="1400" dirty="0" smtClean="0"/>
          </a:p>
          <a:p>
            <a:pPr>
              <a:lnSpc>
                <a:spcPts val="2200"/>
              </a:lnSpc>
            </a:pPr>
            <a:r>
              <a:rPr kumimoji="1" lang="ja-JP" altLang="en-US" sz="1400" dirty="0" smtClean="0"/>
              <a:t>ホームページのページへのリンクも設定できます。</a:t>
            </a:r>
            <a:endParaRPr kumimoji="1" lang="en-US" altLang="ja-JP" sz="1400" dirty="0" smtClean="0"/>
          </a:p>
          <a:p>
            <a:pPr>
              <a:lnSpc>
                <a:spcPts val="2200"/>
              </a:lnSpc>
            </a:pPr>
            <a:r>
              <a:rPr kumimoji="1" lang="ja-JP" altLang="en-US" sz="1400" dirty="0" smtClean="0"/>
              <a:t>ポータルサイトのダウンロード数もカウントされます。</a:t>
            </a:r>
            <a:endParaRPr kumimoji="1" lang="en-US" altLang="ja-JP" sz="1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4699" y="1309489"/>
            <a:ext cx="609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70C0"/>
                </a:solidFill>
              </a:rPr>
              <a:t>【</a:t>
            </a:r>
            <a:r>
              <a:rPr lang="ja-JP" altLang="en-US" sz="1600" b="1" dirty="0" smtClean="0">
                <a:solidFill>
                  <a:srgbClr val="0070C0"/>
                </a:solidFill>
              </a:rPr>
              <a:t>ワンポイント</a:t>
            </a:r>
            <a:r>
              <a:rPr lang="en-US" altLang="ja-JP" sz="1600" b="1" dirty="0" smtClean="0">
                <a:solidFill>
                  <a:srgbClr val="0070C0"/>
                </a:solidFill>
              </a:rPr>
              <a:t>】</a:t>
            </a:r>
          </a:p>
          <a:p>
            <a:r>
              <a:rPr lang="ja-JP" altLang="en-US" sz="1600" b="1" dirty="0" smtClean="0"/>
              <a:t>ファイルリンクで</a:t>
            </a:r>
            <a:r>
              <a:rPr lang="ja-JP" altLang="en-US" sz="1600" b="1" dirty="0" smtClean="0"/>
              <a:t>、データ更新の手間を削減！</a:t>
            </a:r>
            <a:endParaRPr kumimoji="1" lang="ja-JP" altLang="en-US" sz="16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73487" y="4490252"/>
            <a:ext cx="6091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【</a:t>
            </a:r>
            <a:r>
              <a:rPr lang="ja-JP" altLang="en-US" sz="1600" b="1" dirty="0" smtClean="0">
                <a:solidFill>
                  <a:srgbClr val="FF0000"/>
                </a:solidFill>
              </a:rPr>
              <a:t>注意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】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58995" y="4659530"/>
            <a:ext cx="597741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400" dirty="0" smtClean="0"/>
              <a:t>もとのファイルの</a:t>
            </a:r>
            <a:r>
              <a:rPr kumimoji="1" lang="en-US" altLang="ja-JP" sz="1400" dirty="0" smtClean="0"/>
              <a:t>URL</a:t>
            </a:r>
            <a:r>
              <a:rPr kumimoji="1" lang="ja-JP" altLang="en-US" sz="1400" dirty="0" smtClean="0"/>
              <a:t>（ファイル名など）が変わると、リンクが無効になるので注意してください。</a:t>
            </a:r>
            <a:endParaRPr kumimoji="1" lang="en-US" altLang="ja-JP" sz="1400" dirty="0" smtClean="0"/>
          </a:p>
        </p:txBody>
      </p:sp>
      <p:sp>
        <p:nvSpPr>
          <p:cNvPr id="18" name="角丸四角形 17"/>
          <p:cNvSpPr/>
          <p:nvPr/>
        </p:nvSpPr>
        <p:spPr>
          <a:xfrm>
            <a:off x="6733310" y="2166144"/>
            <a:ext cx="4156364" cy="2584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＜ポータルサイトへのデータ登録方法＞</a:t>
            </a:r>
            <a:endParaRPr kumimoji="1" lang="en-US" altLang="ja-JP" sz="2400" b="1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4697" y="553372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</a:t>
            </a:r>
            <a:r>
              <a:rPr kumimoji="1" lang="ja-JP" altLang="en-US" sz="1600" dirty="0" smtClean="0"/>
              <a:t>公開する方法を</a:t>
            </a:r>
            <a:r>
              <a:rPr kumimoji="1" lang="ja-JP" altLang="en-US" sz="1600" dirty="0" smtClean="0"/>
              <a:t>決める</a:t>
            </a:r>
            <a:endParaRPr kumimoji="1" lang="en-US" altLang="ja-JP" sz="1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２．</a:t>
            </a:r>
            <a:r>
              <a:rPr kumimoji="1" lang="ja-JP" altLang="en-US" sz="2400" b="1" dirty="0" smtClean="0"/>
              <a:t>利用規約を</a:t>
            </a:r>
            <a:r>
              <a:rPr kumimoji="1" lang="ja-JP" altLang="en-US" sz="2400" b="1" dirty="0" smtClean="0"/>
              <a:t>決める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311670"/>
            <a:ext cx="5881708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オープンデータをはじめる場合には、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データ利用のルールを定めた「</a:t>
            </a:r>
            <a:r>
              <a:rPr lang="ja-JP" altLang="en-US" b="1" dirty="0" smtClean="0">
                <a:solidFill>
                  <a:srgbClr val="FF0000"/>
                </a:solidFill>
              </a:rPr>
              <a:t>利用規約</a:t>
            </a:r>
            <a:r>
              <a:rPr lang="ja-JP" altLang="en-US" dirty="0" smtClean="0"/>
              <a:t>」を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決める必要があります。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しかし、</a:t>
            </a:r>
            <a:r>
              <a:rPr lang="ja-JP" altLang="en-US" b="1" dirty="0" smtClean="0"/>
              <a:t>「北海道オープンデータポータル」のみ</a:t>
            </a:r>
            <a:r>
              <a:rPr lang="ja-JP" altLang="en-US" dirty="0" smtClean="0"/>
              <a:t>を利用する場合には、すでにポータルサイトの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利用規約があるため、</a:t>
            </a:r>
            <a:r>
              <a:rPr lang="ja-JP" altLang="en-US" b="1" dirty="0" smtClean="0">
                <a:solidFill>
                  <a:srgbClr val="0070C0"/>
                </a:solidFill>
              </a:rPr>
              <a:t>新しく利用規約を作る</a:t>
            </a:r>
            <a:endParaRPr lang="en-US" altLang="ja-JP" b="1" dirty="0" smtClean="0">
              <a:solidFill>
                <a:srgbClr val="0070C0"/>
              </a:solidFill>
            </a:endParaRPr>
          </a:p>
          <a:p>
            <a:pPr>
              <a:lnSpc>
                <a:spcPts val="2600"/>
              </a:lnSpc>
            </a:pPr>
            <a:r>
              <a:rPr lang="ja-JP" altLang="en-US" b="1" dirty="0" smtClean="0">
                <a:solidFill>
                  <a:srgbClr val="0070C0"/>
                </a:solidFill>
              </a:rPr>
              <a:t>必要はありません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383" y="781149"/>
            <a:ext cx="5212667" cy="37386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b="47184"/>
          <a:stretch/>
        </p:blipFill>
        <p:spPr>
          <a:xfrm>
            <a:off x="6617383" y="4283671"/>
            <a:ext cx="5153907" cy="170500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558622" y="759853"/>
            <a:ext cx="5271427" cy="54477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58622" y="6234032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図：北海道オープンデータポータルの利用規約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8155" y="3828127"/>
            <a:ext cx="588170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2600"/>
              </a:lnSpc>
            </a:lvl1pPr>
          </a:lstStyle>
          <a:p>
            <a:r>
              <a:rPr lang="ja-JP" altLang="en-US" b="1" dirty="0" smtClean="0">
                <a:solidFill>
                  <a:srgbClr val="FF0000"/>
                </a:solidFill>
              </a:rPr>
              <a:t>自身のホームページでデータを公開する場合</a:t>
            </a:r>
            <a:r>
              <a:rPr lang="ja-JP" altLang="en-US" dirty="0" smtClean="0"/>
              <a:t>には、市町村のホームページでそれぞれのオープンデータ利用規約が必要です。</a:t>
            </a:r>
            <a:endParaRPr lang="en-US" altLang="ja-JP" dirty="0" smtClean="0"/>
          </a:p>
          <a:p>
            <a:r>
              <a:rPr lang="ja-JP" altLang="en-US" dirty="0" smtClean="0"/>
              <a:t>北海道</a:t>
            </a:r>
            <a:r>
              <a:rPr lang="ja-JP" altLang="en-US" dirty="0"/>
              <a:t>の利用規約を参考にして作っていただいて構いません</a:t>
            </a:r>
            <a:r>
              <a:rPr lang="ja-JP" altLang="en-US" dirty="0" smtClean="0"/>
              <a:t>。利用</a:t>
            </a:r>
            <a:r>
              <a:rPr lang="ja-JP" altLang="en-US" dirty="0"/>
              <a:t>規約のデータも提供します。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93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３．ホームページにオープンデータのページを作る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311670"/>
            <a:ext cx="588170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 smtClean="0"/>
              <a:t>市町村でオープンデータを始めたことを住民にお知らせするために、ホームページにオープンデータのページを作成します。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オープンデータのページには次のことを記載してください。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58623" y="6413698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：池田町のオープンデータのページ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467" y="1311670"/>
            <a:ext cx="4777737" cy="5059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609243" y="3161278"/>
            <a:ext cx="61716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</a:rPr>
              <a:t>オープンデータについての説明</a:t>
            </a:r>
            <a:endParaRPr lang="en-US" altLang="ja-JP" sz="2400" b="1" dirty="0" smtClean="0">
              <a:solidFill>
                <a:schemeClr val="accent5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</a:rPr>
              <a:t>データを登録しているページへのリンク</a:t>
            </a:r>
            <a:endParaRPr lang="en-US" altLang="ja-JP" sz="2400" b="1" dirty="0" smtClean="0">
              <a:solidFill>
                <a:schemeClr val="accent5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</a:rPr>
              <a:t>利用規約へのリンク</a:t>
            </a:r>
            <a:endParaRPr lang="en-US" altLang="ja-JP" sz="2400" b="1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４．情報をオープンデータにする</a:t>
            </a:r>
            <a:endParaRPr kumimoji="1" lang="en-US" altLang="ja-JP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311670"/>
            <a:ext cx="109985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役所の持つ情報をオープンデータにします。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など機械的に利用しやすい形式で作成すると良いですが、まず始めるのであれば今ホームページで公開している情報をそのままオープンデータにすることもできます。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まず始めるために準備するデータは、次の中から選択できます（組み合わせても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）。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736" y="3161278"/>
            <a:ext cx="1106506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ホームページで公開している情報をそのままオープンデータにする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機械判読しやすい</a:t>
            </a:r>
            <a:r>
              <a:rPr lang="en-US" altLang="ja-JP" sz="2400" b="1" dirty="0" smtClean="0">
                <a:solidFill>
                  <a:schemeClr val="accent5"/>
                </a:solidFill>
                <a:latin typeface="+mj-ea"/>
                <a:ea typeface="+mj-ea"/>
              </a:rPr>
              <a:t>CSV</a:t>
            </a: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などを作成して、ポータルかホームページで公開する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推奨データセットを作成</a:t>
            </a:r>
            <a:r>
              <a:rPr lang="ja-JP" altLang="en-US" sz="2400" b="1" dirty="0">
                <a:solidFill>
                  <a:schemeClr val="accent5"/>
                </a:solidFill>
                <a:latin typeface="+mj-ea"/>
              </a:rPr>
              <a:t>して、ポータルかホームページで公開</a:t>
            </a:r>
            <a:r>
              <a:rPr lang="ja-JP" altLang="en-US" sz="2400" b="1" dirty="0" smtClean="0">
                <a:solidFill>
                  <a:schemeClr val="accent5"/>
                </a:solidFill>
                <a:latin typeface="+mj-ea"/>
              </a:rPr>
              <a:t>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ポータルサイトで公開されている北海道のデータを活用する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313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491784"/>
            <a:ext cx="5098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現在ホームページで公開している情報（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）をそのままオープンデータにすることができます。ホームページの情報はそのままでは利用できないので、利用できるライセンスを明示します。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現状の公開方法にライセンスを明示するだけですので、</a:t>
            </a:r>
            <a:r>
              <a:rPr kumimoji="1" lang="ja-JP" altLang="en-US" u="sng" dirty="0" smtClean="0"/>
              <a:t>一番手間はかかりません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しかし、機械判読可能なデータでは無い場合が多いですので、利用者は利用しづらいデータとなります。将来的には、利用しやすいデータにする必要があります。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＜ホームページの情報をオープンデータにする＞</a:t>
            </a:r>
            <a:endParaRPr kumimoji="1" lang="en-US" altLang="ja-JP" sz="2400" b="1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14" y="1490134"/>
            <a:ext cx="6050541" cy="3191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240070" y="4751288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：既存のページにオープンデータである旨の表示をした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5850513" y="4064222"/>
            <a:ext cx="6050541" cy="438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38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698" y="759853"/>
            <a:ext cx="11526591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/>
              <a:t>　この資料は、北海道内の</a:t>
            </a:r>
            <a:r>
              <a:rPr lang="ja-JP" altLang="en-US" sz="2000" dirty="0"/>
              <a:t>市町村</a:t>
            </a:r>
            <a:r>
              <a:rPr kumimoji="1" lang="ja-JP" altLang="en-US" sz="2000" dirty="0" smtClean="0"/>
              <a:t>がオープンデータをはじめる際の手順について、参考にしていただくために作成しました。</a:t>
            </a:r>
            <a:endParaRPr kumimoji="1"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</a:t>
            </a:r>
            <a:r>
              <a:rPr lang="ja-JP" altLang="en-US" sz="2000" dirty="0"/>
              <a:t>市町村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状況に</a:t>
            </a:r>
            <a:r>
              <a:rPr lang="ja-JP" altLang="en-US" sz="2000" dirty="0" smtClean="0"/>
              <a:t>よって、そぐわない部分もあるかもしれませんが、この資料を参考にしてすこしでも道内のオープンデータの取組が進めば良いと考えています。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/>
              <a:t>このガイドに</a:t>
            </a:r>
            <a:r>
              <a:rPr lang="ja-JP" altLang="en-US" sz="2400" b="1" dirty="0" smtClean="0"/>
              <a:t>ついて</a:t>
            </a:r>
            <a:endParaRPr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3251514"/>
            <a:ext cx="1219199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　オープンデータって何？という方は、次の資料を参照してください。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2580" y="3866437"/>
            <a:ext cx="1108870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自治体オープンデータとは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>
                <a:hlinkClick r:id="rId3"/>
              </a:rPr>
              <a:t>https://www.slideshare.net/yamatech/ss-98371795</a:t>
            </a:r>
            <a:endParaRPr kumimoji="1" lang="en-US" altLang="ja-JP" sz="2400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政府</a:t>
            </a:r>
            <a:r>
              <a:rPr kumimoji="1" lang="en-US" altLang="ja-JP" sz="2400" dirty="0" smtClean="0"/>
              <a:t>CIO</a:t>
            </a:r>
            <a:r>
              <a:rPr kumimoji="1" lang="ja-JP" altLang="en-US" sz="2400" dirty="0" smtClean="0"/>
              <a:t>ポータル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kumimoji="1" lang="en-US" altLang="ja-JP" sz="2400" dirty="0" smtClean="0">
                <a:hlinkClick r:id="rId4"/>
              </a:rPr>
              <a:t>https://cio.go.jp/policy-opendata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47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13" y="1491784"/>
            <a:ext cx="6022482" cy="4370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491784"/>
            <a:ext cx="5098829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等の情報を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など機械判読しやすい形式にして、ポータルサイトやホームページなどで公開します。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を作成した元のファイルは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だと思いますので、それをそのまま公開する、もしくは</a:t>
            </a:r>
            <a:r>
              <a:rPr kumimoji="1" lang="en-US" altLang="ja-JP" dirty="0" smtClean="0"/>
              <a:t>CSV</a:t>
            </a:r>
            <a:r>
              <a:rPr kumimoji="1" lang="ja-JP" altLang="en-US" dirty="0" err="1" smtClean="0"/>
              <a:t>に修</a:t>
            </a:r>
            <a:r>
              <a:rPr kumimoji="1" lang="ja-JP" altLang="en-US" dirty="0" smtClean="0"/>
              <a:t>正して公開します。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ポータルサイトに登録する場合は、</a:t>
            </a:r>
            <a:r>
              <a:rPr kumimoji="1" lang="en-US" altLang="ja-JP" dirty="0" smtClean="0">
                <a:hlinkClick r:id="rId4" action="ppaction://hlinksldjump"/>
              </a:rPr>
              <a:t>9</a:t>
            </a:r>
            <a:r>
              <a:rPr kumimoji="1" lang="ja-JP" altLang="en-US" dirty="0" smtClean="0">
                <a:hlinkClick r:id="rId4" action="ppaction://hlinksldjump"/>
              </a:rPr>
              <a:t>ページからを参照</a:t>
            </a:r>
            <a:r>
              <a:rPr kumimoji="1" lang="ja-JP" altLang="en-US" dirty="0" smtClean="0"/>
              <a:t>してください。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</a:t>
            </a:r>
            <a:r>
              <a:rPr lang="en-US" altLang="ja-JP" sz="2400" b="1" dirty="0" smtClean="0"/>
              <a:t>CSV</a:t>
            </a:r>
            <a:r>
              <a:rPr lang="ja-JP" altLang="en-US" sz="2400" b="1" dirty="0" smtClean="0"/>
              <a:t>等を作成してポータルサイトやホームページで公開する＞</a:t>
            </a:r>
            <a:endParaRPr kumimoji="1" lang="en-US" altLang="ja-JP" sz="24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6040" y="5890546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：表を</a:t>
            </a:r>
            <a:r>
              <a:rPr kumimoji="1" lang="en-US" altLang="ja-JP" sz="1400" dirty="0" smtClean="0"/>
              <a:t>CSV</a:t>
            </a:r>
            <a:r>
              <a:rPr kumimoji="1" lang="ja-JP" altLang="en-US" sz="1400" dirty="0" smtClean="0"/>
              <a:t>で公開したページ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7222114" y="4918363"/>
            <a:ext cx="2212832" cy="438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7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914" y="1594230"/>
            <a:ext cx="6359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国の内閣官房では、民間ニーズの高いデータを「推奨データセット」として公開しています。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各データの項目なども設定されていますので、特に新たに考えること無く、わかる部分のみを入力して公開することで、ニーズのあるオープンデータを作成できます。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60840" y="1989210"/>
            <a:ext cx="4417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AED</a:t>
            </a:r>
            <a:r>
              <a:rPr kumimoji="1" lang="ja-JP" altLang="en-US" dirty="0" smtClean="0"/>
              <a:t>設置箇所一覧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介護</a:t>
            </a:r>
            <a:r>
              <a:rPr lang="ja-JP" altLang="en-US" dirty="0" smtClean="0"/>
              <a:t>サービス事業所一覧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医療機関</a:t>
            </a:r>
            <a:r>
              <a:rPr kumimoji="1" lang="ja-JP" altLang="en-US" dirty="0" smtClean="0"/>
              <a:t>一覧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文化</a:t>
            </a:r>
            <a:r>
              <a:rPr lang="ja-JP" altLang="en-US" dirty="0" smtClean="0"/>
              <a:t>財一覧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観光</a:t>
            </a:r>
            <a:r>
              <a:rPr kumimoji="1" lang="ja-JP" altLang="en-US" dirty="0" smtClean="0"/>
              <a:t>施設一覧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イベント</a:t>
            </a:r>
            <a:r>
              <a:rPr lang="ja-JP" altLang="en-US" dirty="0" smtClean="0"/>
              <a:t>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/>
              <a:t>公衆無線</a:t>
            </a:r>
            <a:r>
              <a:rPr lang="en-US" altLang="ja-JP" dirty="0" smtClean="0"/>
              <a:t>LAN</a:t>
            </a:r>
            <a:r>
              <a:rPr lang="ja-JP" altLang="en-US" dirty="0" smtClean="0"/>
              <a:t>アクセスポイント一覧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公衆トイレ一覧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消防水利施設一覧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指定緊急避難場所一覧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地域・年齢別人口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公共施設一覧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子育て施設一覧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オープンデータ</a:t>
            </a:r>
            <a:r>
              <a:rPr lang="ja-JP" altLang="en-US" dirty="0" smtClean="0"/>
              <a:t>一覧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7180535" y="1725296"/>
            <a:ext cx="4597758" cy="44004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02086" y="1540630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推奨データセット一覧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＜推奨データセットを作成して公開する＞</a:t>
            </a:r>
            <a:endParaRPr kumimoji="1"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388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722" y="1394494"/>
            <a:ext cx="109985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/>
              <a:t>項目は全て埋める必要はありませんが、施設情報などは緯度経度の位置情報を入力すると、</a:t>
            </a:r>
            <a:r>
              <a:rPr lang="en-US" altLang="ja-JP" dirty="0"/>
              <a:t>GIS</a:t>
            </a:r>
            <a:r>
              <a:rPr lang="ja-JP" altLang="en-US" dirty="0"/>
              <a:t>等でも活用できるようになります。（ポータルにアップするとプレビューで地図表示することができます）</a:t>
            </a:r>
            <a:endParaRPr lang="en-US" altLang="ja-JP" dirty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lang="ja-JP" altLang="en-US" dirty="0"/>
              <a:t>緯度経度の入力に関しては別紙資料「オープンデータ推奨データセットの</a:t>
            </a:r>
            <a:r>
              <a:rPr lang="en-US" altLang="ja-JP" dirty="0"/>
              <a:t>CSV</a:t>
            </a:r>
            <a:r>
              <a:rPr lang="ja-JP" altLang="en-US" dirty="0"/>
              <a:t>ファイルへの緯度経度記入</a:t>
            </a:r>
            <a:r>
              <a:rPr lang="en-US" altLang="ja-JP" dirty="0"/>
              <a:t>.pdf</a:t>
            </a:r>
            <a:r>
              <a:rPr lang="ja-JP" altLang="en-US" dirty="0"/>
              <a:t>」を参照してください。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4" y="3250662"/>
            <a:ext cx="10005051" cy="3008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09243" y="6291955"/>
            <a:ext cx="1000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図：室蘭市オープンデータ　避難場所</a:t>
            </a:r>
            <a:r>
              <a:rPr kumimoji="1" lang="en-US" altLang="ja-JP" sz="1400" dirty="0" smtClean="0"/>
              <a:t>CSV</a:t>
            </a:r>
            <a:r>
              <a:rPr kumimoji="1" lang="ja-JP" altLang="en-US" sz="1400" dirty="0" smtClean="0"/>
              <a:t>ファイル</a:t>
            </a:r>
            <a:endParaRPr kumimoji="1" lang="ja-JP" altLang="en-US" sz="1400" dirty="0"/>
          </a:p>
        </p:txBody>
      </p:sp>
      <p:sp>
        <p:nvSpPr>
          <p:cNvPr id="11" name="角丸四角形 10"/>
          <p:cNvSpPr/>
          <p:nvPr/>
        </p:nvSpPr>
        <p:spPr>
          <a:xfrm>
            <a:off x="9337183" y="3250662"/>
            <a:ext cx="1403797" cy="31056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5731099" y="3992451"/>
            <a:ext cx="3103808" cy="978794"/>
          </a:xfrm>
          <a:prstGeom prst="wedgeRoundRectCallout">
            <a:avLst>
              <a:gd name="adj1" fmla="val 71739"/>
              <a:gd name="adj2" fmla="val 967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座標が入力されているので、</a:t>
            </a:r>
            <a:endParaRPr kumimoji="1" lang="en-US" altLang="ja-JP" sz="1600" dirty="0" smtClean="0"/>
          </a:p>
          <a:p>
            <a:pPr algn="ctr"/>
            <a:r>
              <a:rPr kumimoji="1" lang="en-US" altLang="ja-JP" sz="1600" dirty="0" smtClean="0"/>
              <a:t>GIS</a:t>
            </a:r>
            <a:r>
              <a:rPr kumimoji="1" lang="ja-JP" altLang="en-US" sz="1600" dirty="0" smtClean="0"/>
              <a:t>や地図ソフトで利用できる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＜推奨データセットを作成して公開する＞</a:t>
            </a:r>
            <a:endParaRPr kumimoji="1"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506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807" y="1343258"/>
            <a:ext cx="1164238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 smtClean="0"/>
              <a:t>北海道では市町村から収集した情報や、国が収集した情報をまとめて北海道オープンデータポータルで公開しています。（指定緊急避難場所、医療機関名簿、</a:t>
            </a:r>
            <a:r>
              <a:rPr lang="en-US" altLang="ja-JP" dirty="0" smtClean="0"/>
              <a:t>AED</a:t>
            </a:r>
            <a:r>
              <a:rPr lang="ja-JP" altLang="en-US" dirty="0" smtClean="0"/>
              <a:t>設置箇所など）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市町村のホームページから、これらのポータルサイトのページにリンクすることで、自身の市町村のデータを含む全道のオープンデータを利用できます。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＜ポータルサイトで公開されている北海道のデータにリンクする＞</a:t>
            </a:r>
            <a:endParaRPr kumimoji="1" lang="en-US" altLang="ja-JP" sz="24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-1" b="-68682"/>
          <a:stretch/>
        </p:blipFill>
        <p:spPr>
          <a:xfrm>
            <a:off x="244698" y="3368139"/>
            <a:ext cx="6001302" cy="1577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57" y="3358053"/>
            <a:ext cx="5268036" cy="2998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74807" y="4333981"/>
            <a:ext cx="586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千歳市の指定避難場所の情報を含む全道分のオープンデータは</a:t>
            </a:r>
            <a:r>
              <a:rPr kumimoji="1" lang="ja-JP" altLang="en-US" sz="1400" u="sng" dirty="0" smtClean="0">
                <a:solidFill>
                  <a:srgbClr val="0070C0"/>
                </a:solidFill>
              </a:rPr>
              <a:t>こちら</a:t>
            </a:r>
            <a:r>
              <a:rPr kumimoji="1" lang="ja-JP" altLang="en-US" sz="1400" dirty="0" smtClean="0"/>
              <a:t>で公開しています</a:t>
            </a:r>
            <a:endParaRPr kumimoji="1" lang="ja-JP" altLang="en-US" sz="1400" dirty="0"/>
          </a:p>
        </p:txBody>
      </p:sp>
      <p:sp>
        <p:nvSpPr>
          <p:cNvPr id="13" name="曲折矢印 12"/>
          <p:cNvSpPr/>
          <p:nvPr/>
        </p:nvSpPr>
        <p:spPr>
          <a:xfrm flipV="1">
            <a:off x="5493327" y="4595591"/>
            <a:ext cx="1205346" cy="901872"/>
          </a:xfrm>
          <a:prstGeom prst="bentArrow">
            <a:avLst>
              <a:gd name="adj1" fmla="val 25000"/>
              <a:gd name="adj2" fmla="val 25000"/>
              <a:gd name="adj3" fmla="val 38826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3029" y="5538082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リンク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4698" y="4965078"/>
            <a:ext cx="346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引用：千歳市避難所のページ</a:t>
            </a:r>
            <a:endParaRPr kumimoji="1" lang="ja-JP" altLang="en-US" sz="1200" dirty="0"/>
          </a:p>
        </p:txBody>
      </p:sp>
      <p:sp>
        <p:nvSpPr>
          <p:cNvPr id="16" name="角丸四角形 15"/>
          <p:cNvSpPr/>
          <p:nvPr/>
        </p:nvSpPr>
        <p:spPr>
          <a:xfrm>
            <a:off x="251702" y="4330166"/>
            <a:ext cx="5885862" cy="5639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1856509" y="5366750"/>
            <a:ext cx="2577302" cy="978794"/>
          </a:xfrm>
          <a:prstGeom prst="wedgeRoundRectCallout">
            <a:avLst>
              <a:gd name="adj1" fmla="val 24870"/>
              <a:gd name="adj2" fmla="val -10498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この文章とリンクを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ホームページに追加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778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５</a:t>
            </a:r>
            <a:r>
              <a:rPr kumimoji="1" lang="ja-JP" altLang="en-US" sz="2400" b="1" dirty="0" smtClean="0"/>
              <a:t>．ガイドラインを作成</a:t>
            </a:r>
            <a:r>
              <a:rPr kumimoji="1" lang="ja-JP" altLang="en-US" sz="2400" b="1" dirty="0" smtClean="0"/>
              <a:t>する（必須ではない）</a:t>
            </a:r>
            <a:endParaRPr kumimoji="1" lang="en-US" altLang="ja-JP" sz="24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91385" y="6178304"/>
            <a:ext cx="3705225" cy="31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図：北海道のオープンデータガイドライン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86" y="759853"/>
            <a:ext cx="3705225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244" y="1311670"/>
            <a:ext cx="6487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市町村がオープンデータをはじめる際に、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職員がオープンデータを理解しやすいように、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「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ガイドライン</a:t>
            </a:r>
            <a:r>
              <a:rPr kumimoji="1" lang="ja-JP" altLang="en-US" dirty="0" smtClean="0"/>
              <a:t>」を作成しておきます。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ガイドラインには、オープンデータとはどういう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ものか、どのようなデータをオープンデータに出来るか、ファイルの種類はどのようなものがいいか等を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記載します。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ガイドラインに関しては、それぞれの市町村が独自に作って</a:t>
            </a:r>
            <a:r>
              <a:rPr lang="ja-JP" altLang="en-US" dirty="0"/>
              <a:t>おります</a:t>
            </a:r>
            <a:r>
              <a:rPr lang="ja-JP" altLang="en-US" dirty="0" smtClean="0"/>
              <a:t>が、</a:t>
            </a:r>
            <a:r>
              <a:rPr kumimoji="1" lang="ja-JP" altLang="en-US" dirty="0" smtClean="0"/>
              <a:t>北海道のガイドラインを参考に作成していただければ、簡単に作成できると思います。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北海道のガイドラインは、北海道情報政策課にご連絡をいただければ提供いたします。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665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６．オープンデータ開始の連絡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91385" y="6178304"/>
            <a:ext cx="3705225" cy="31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図：北海道のオープンデータガイドライン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244" y="1311670"/>
            <a:ext cx="11162045" cy="4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オープンデータを始められた場合、国と道に報告いただけばと思います。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243" y="1813473"/>
            <a:ext cx="1116204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b="1" dirty="0" smtClean="0">
                <a:solidFill>
                  <a:srgbClr val="7030A0"/>
                </a:solidFill>
              </a:rPr>
              <a:t>＜国への報告先＞</a:t>
            </a:r>
            <a:endParaRPr kumimoji="1" lang="en-US" altLang="ja-JP" b="1" dirty="0" smtClean="0">
              <a:solidFill>
                <a:srgbClr val="7030A0"/>
              </a:solidFill>
            </a:endParaRPr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国への報告は、「オープンデータ取組済自治体連絡フォーム」へ入力してください。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www.kantei.go.jp/jp/forms/input_od_jichitai_renraku.html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必要条件確認後、取組済自治体に登録されます。</a:t>
            </a:r>
            <a:endParaRPr kumimoji="1"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9242" y="3496558"/>
            <a:ext cx="1116204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b="1" dirty="0" smtClean="0">
                <a:solidFill>
                  <a:srgbClr val="7030A0"/>
                </a:solidFill>
              </a:rPr>
              <a:t>＜北海道への報告先＞</a:t>
            </a:r>
            <a:endParaRPr kumimoji="1" lang="en-US" altLang="ja-JP" b="1" dirty="0" smtClean="0">
              <a:solidFill>
                <a:srgbClr val="7030A0"/>
              </a:solidFill>
            </a:endParaRPr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北海道への報告は、次のメールアドレスにメールをください。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オープンデータ報告用：</a:t>
            </a:r>
            <a:r>
              <a:rPr lang="en-US" altLang="ja-JP" dirty="0" smtClean="0">
                <a:hlinkClick r:id="rId4"/>
              </a:rPr>
              <a:t>joho.opendata@pref.Hokkaido.lg.jp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担当者：</a:t>
            </a:r>
            <a:r>
              <a:rPr lang="en-US" altLang="ja-JP" dirty="0" smtClean="0">
                <a:hlinkClick r:id="rId5"/>
              </a:rPr>
              <a:t>kita.kouichi@pref.Hokkaido.lg.jp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CC</a:t>
            </a:r>
            <a:r>
              <a:rPr lang="ja-JP" altLang="en-US" dirty="0" smtClean="0"/>
              <a:t>で一緒に送ってください）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515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2704" y="842604"/>
            <a:ext cx="11526591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kumimoji="1" lang="ja-JP" altLang="en-US" sz="2400" dirty="0" smtClean="0"/>
              <a:t>　オープンデータを</a:t>
            </a:r>
            <a:r>
              <a:rPr lang="ja-JP" altLang="en-US" sz="2400" dirty="0"/>
              <a:t>はじめて</a:t>
            </a:r>
            <a:r>
              <a:rPr lang="ja-JP" altLang="en-US" sz="2400" dirty="0" smtClean="0"/>
              <a:t>ない</a:t>
            </a:r>
            <a:r>
              <a:rPr kumimoji="1" lang="ja-JP" altLang="en-US" sz="2400" dirty="0" smtClean="0"/>
              <a:t>市町村で、</a:t>
            </a:r>
            <a:r>
              <a:rPr kumimoji="1" lang="en-US" altLang="ja-JP" sz="2400" dirty="0" smtClean="0"/>
              <a:t>HARP</a:t>
            </a:r>
            <a:r>
              <a:rPr kumimoji="1" lang="ja-JP" altLang="en-US" sz="2400" dirty="0" smtClean="0"/>
              <a:t>契約参加団体ではない場合は、</a:t>
            </a:r>
            <a:r>
              <a:rPr lang="ja-JP" altLang="en-US" sz="2400" dirty="0"/>
              <a:t>次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２</a:t>
            </a:r>
            <a:r>
              <a:rPr lang="ja-JP" altLang="en-US" sz="2400" dirty="0" smtClean="0"/>
              <a:t>つの方法があります。</a:t>
            </a:r>
            <a:endParaRPr lang="en-US" altLang="ja-JP" sz="2400" dirty="0" smtClean="0"/>
          </a:p>
          <a:p>
            <a:pPr marL="457200" indent="-457200">
              <a:lnSpc>
                <a:spcPts val="3300"/>
              </a:lnSpc>
              <a:buFont typeface="+mj-lt"/>
              <a:buAutoNum type="arabicPeriod"/>
            </a:pPr>
            <a:r>
              <a:rPr kumimoji="1" lang="ja-JP" altLang="en-US" sz="2400" b="1" dirty="0">
                <a:solidFill>
                  <a:srgbClr val="FF0000"/>
                </a:solidFill>
              </a:rPr>
              <a:t>市町村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の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ホームページ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でオープンデータを公開する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ts val="3300"/>
              </a:lnSpc>
              <a:buFont typeface="+mj-lt"/>
              <a:buAutoNum type="arabicPeriod"/>
            </a:pPr>
            <a:r>
              <a:rPr lang="ja-JP" altLang="en-US" sz="2400" b="1" dirty="0" smtClean="0">
                <a:solidFill>
                  <a:srgbClr val="FF0000"/>
                </a:solidFill>
              </a:rPr>
              <a:t>「北海道オープンデータプラットフォーム」でデータを公開する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pPr>
              <a:lnSpc>
                <a:spcPts val="3300"/>
              </a:lnSpc>
            </a:pPr>
            <a:endParaRPr kumimoji="1" lang="en-US" altLang="ja-JP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459" y="3657348"/>
            <a:ext cx="115265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ja-JP" altLang="en-US" sz="2400" dirty="0" smtClean="0"/>
              <a:t>次のページからは、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市町村のホームページでオープンデータを公開する場合</a:t>
            </a:r>
            <a:r>
              <a:rPr lang="ja-JP" altLang="en-US" sz="2400" dirty="0" smtClean="0"/>
              <a:t>の手順を、</a:t>
            </a:r>
            <a:r>
              <a:rPr kumimoji="1" lang="ja-JP" altLang="en-US" sz="2400" dirty="0" smtClean="0"/>
              <a:t>「地方公共団体オープンデータ推進ガイドライン」を参考に紹介します。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9778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9927" y="759853"/>
            <a:ext cx="101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手順一覧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9927" y="1586488"/>
            <a:ext cx="10141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3" action="ppaction://hlinksldjump"/>
              </a:rPr>
              <a:t>公開する方法を決める（</a:t>
            </a:r>
            <a:r>
              <a:rPr lang="ja-JP" altLang="en-US" sz="2400" dirty="0" smtClean="0">
                <a:hlinkClick r:id="rId3" action="ppaction://hlinksldjump"/>
              </a:rPr>
              <a:t>必須）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4" action="ppaction://hlinksldjump"/>
              </a:rPr>
              <a:t>利用規約を決める（必須</a:t>
            </a:r>
            <a:r>
              <a:rPr lang="ja-JP" altLang="en-US" sz="2400" dirty="0" smtClean="0">
                <a:hlinkClick r:id="rId4" action="ppaction://hlinksldjump"/>
              </a:rPr>
              <a:t>）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5" action="ppaction://hlinksldjump"/>
              </a:rPr>
              <a:t>ホームページにオープンデータのページを作る（必須）</a:t>
            </a:r>
            <a:endParaRPr lang="ja-JP" alt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6" action="ppaction://hlinksldjump"/>
              </a:rPr>
              <a:t>情報をオープンデータにする</a:t>
            </a:r>
            <a:endParaRPr lang="ja-JP" alt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7" action="ppaction://hlinksldjump"/>
              </a:rPr>
              <a:t>ガイドラインを作成する（必須ではない）</a:t>
            </a:r>
            <a:endParaRPr lang="ja-JP" alt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8" action="ppaction://hlinksldjump"/>
              </a:rPr>
              <a:t>オープンデータ開始の連絡（必須</a:t>
            </a:r>
            <a:r>
              <a:rPr lang="ja-JP" altLang="en-US" sz="2400" dirty="0" smtClean="0">
                <a:hlinkClick r:id="rId8" action="ppaction://hlinksldjump"/>
              </a:rPr>
              <a:t>）</a:t>
            </a:r>
            <a:endParaRPr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91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１．</a:t>
            </a:r>
            <a:r>
              <a:rPr kumimoji="1" lang="ja-JP" altLang="en-US" sz="2400" b="1" dirty="0" smtClean="0"/>
              <a:t>公開する方法を</a:t>
            </a:r>
            <a:r>
              <a:rPr kumimoji="1" lang="ja-JP" altLang="en-US" sz="2400" b="1" dirty="0" smtClean="0"/>
              <a:t>決める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221518"/>
            <a:ext cx="1099855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オープンデータの公開方法は</a:t>
            </a:r>
            <a:r>
              <a:rPr kumimoji="1" lang="ja-JP" altLang="en-US" dirty="0" smtClean="0"/>
              <a:t>、次のいずれかを選択できます。（組み合わせても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722" y="1991077"/>
            <a:ext cx="10998556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ホームページの情報をそのままオープンデータにする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ホームページにデータを置く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外部のポータルサイト（北海道オープンデータプラットフォームなど）にデータを登録する</a:t>
            </a:r>
            <a:endParaRPr lang="en-US" altLang="ja-JP" sz="2400" b="1" dirty="0" smtClean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01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１．公開する方法を決める</a:t>
            </a:r>
            <a:endParaRPr kumimoji="1" lang="en-US" altLang="ja-JP" sz="1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491784"/>
            <a:ext cx="5098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現在ホームページで公開している情報（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）をそのままオープンデータにすることができます。ホームページの情報はそのままでは利用できないので、利用できるライセンスを明示します。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現状の公開方法にライセンスを明示するだけですので、</a:t>
            </a:r>
            <a:r>
              <a:rPr kumimoji="1" lang="ja-JP" altLang="en-US" u="sng" dirty="0" smtClean="0"/>
              <a:t>一番手間はかかりません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しかし、機械判読可能なデータでは無い場合が多いですので、利用者は利用しづらいデータとなります。将来的には、利用しやすいデータにする必要があります。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702" y="93148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＜ホームページの情報をオープンデータにする＞</a:t>
            </a:r>
            <a:endParaRPr kumimoji="1" lang="en-US" altLang="ja-JP" sz="2400" b="1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14" y="1490134"/>
            <a:ext cx="6050541" cy="3191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240070" y="4751288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：既存のページにオープンデータである旨の表示をした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5850513" y="4064222"/>
            <a:ext cx="6050541" cy="438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210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すでにオープンデータをはじめていますか？</a:t>
            </a:r>
            <a:endParaRPr lang="ja-JP" altLang="en-US" sz="2400" b="1" dirty="0"/>
          </a:p>
        </p:txBody>
      </p:sp>
      <p:sp>
        <p:nvSpPr>
          <p:cNvPr id="2" name="フローチャート: 処理 1"/>
          <p:cNvSpPr/>
          <p:nvPr/>
        </p:nvSpPr>
        <p:spPr>
          <a:xfrm>
            <a:off x="476517" y="978795"/>
            <a:ext cx="3168203" cy="914400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すでにオープンデータを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bg1"/>
                </a:solidFill>
              </a:rPr>
              <a:t>はじめてます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3734873" y="1191296"/>
            <a:ext cx="1068947" cy="489397"/>
          </a:xfrm>
          <a:prstGeom prst="rightArrow">
            <a:avLst>
              <a:gd name="adj1" fmla="val 50000"/>
              <a:gd name="adj2" fmla="val 76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ローチャート: 処理 10"/>
          <p:cNvSpPr/>
          <p:nvPr/>
        </p:nvSpPr>
        <p:spPr>
          <a:xfrm>
            <a:off x="4893973" y="978794"/>
            <a:ext cx="3168203" cy="914400"/>
          </a:xfrm>
          <a:prstGeom prst="flowChart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北海道電子自治体共同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システム契約参加団体？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>
            <a:off x="8133010" y="1191295"/>
            <a:ext cx="1068947" cy="489397"/>
          </a:xfrm>
          <a:prstGeom prst="rightArrow">
            <a:avLst>
              <a:gd name="adj1" fmla="val 50000"/>
              <a:gd name="adj2" fmla="val 76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9420" y="97879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97767" y="978794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6" name="円/楕円 5">
            <a:hlinkClick r:id="rId3" action="ppaction://hlinksldjump"/>
          </p:cNvPr>
          <p:cNvSpPr/>
          <p:nvPr/>
        </p:nvSpPr>
        <p:spPr>
          <a:xfrm>
            <a:off x="9311428" y="978794"/>
            <a:ext cx="2021980" cy="9144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hlinkClick r:id="rId3" action="ppaction://hlinksldjump"/>
              </a:rPr>
              <a:t>4</a:t>
            </a:r>
            <a:r>
              <a:rPr lang="ja-JP" altLang="en-US" sz="2000" b="1" dirty="0">
                <a:solidFill>
                  <a:schemeClr val="tx1"/>
                </a:solidFill>
                <a:hlinkClick r:id="rId3" action="ppaction://hlinksldjump"/>
              </a:rPr>
              <a:t>ページへ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屈折矢印 7"/>
          <p:cNvSpPr/>
          <p:nvPr/>
        </p:nvSpPr>
        <p:spPr>
          <a:xfrm rot="5400000">
            <a:off x="7890139" y="1593515"/>
            <a:ext cx="945456" cy="1678180"/>
          </a:xfrm>
          <a:prstGeom prst="bentUpArrow">
            <a:avLst>
              <a:gd name="adj1" fmla="val 23926"/>
              <a:gd name="adj2" fmla="val 24805"/>
              <a:gd name="adj3" fmla="val 482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56451" y="1977823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</a:t>
            </a:r>
            <a:endParaRPr kumimoji="1" lang="ja-JP" altLang="en-US" dirty="0"/>
          </a:p>
        </p:txBody>
      </p:sp>
      <p:sp>
        <p:nvSpPr>
          <p:cNvPr id="16" name="円/楕円 15">
            <a:hlinkClick r:id="rId4" action="ppaction://hlinksldjump"/>
          </p:cNvPr>
          <p:cNvSpPr/>
          <p:nvPr/>
        </p:nvSpPr>
        <p:spPr>
          <a:xfrm>
            <a:off x="9311428" y="2175596"/>
            <a:ext cx="2021980" cy="9144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hlinkClick r:id="rId4" action="ppaction://hlinksldjump"/>
              </a:rPr>
              <a:t>6</a:t>
            </a:r>
            <a:r>
              <a:rPr lang="ja-JP" altLang="en-US" sz="2000" b="1" dirty="0" smtClean="0">
                <a:solidFill>
                  <a:schemeClr val="tx1"/>
                </a:solidFill>
                <a:hlinkClick r:id="rId4" action="ppaction://hlinksldjump"/>
              </a:rPr>
              <a:t>ページ</a:t>
            </a:r>
            <a:r>
              <a:rPr lang="ja-JP" altLang="en-US" sz="2000" b="1" dirty="0">
                <a:solidFill>
                  <a:schemeClr val="tx1"/>
                </a:solidFill>
                <a:hlinkClick r:id="rId4" action="ppaction://hlinksldjump"/>
              </a:rPr>
              <a:t>へ</a:t>
            </a:r>
            <a:endParaRPr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88133" y="202407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</a:t>
            </a:r>
            <a:endParaRPr kumimoji="1" lang="ja-JP" altLang="en-US" dirty="0"/>
          </a:p>
        </p:txBody>
      </p:sp>
      <p:sp>
        <p:nvSpPr>
          <p:cNvPr id="20" name="フローチャート: 処理 19"/>
          <p:cNvSpPr/>
          <p:nvPr/>
        </p:nvSpPr>
        <p:spPr>
          <a:xfrm>
            <a:off x="4964807" y="3670124"/>
            <a:ext cx="3168203" cy="914400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</a:rPr>
              <a:t>北海道電子自治体共同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システム契約参加</a:t>
            </a:r>
            <a:r>
              <a:rPr lang="ja-JP" altLang="en-US" sz="2000" dirty="0">
                <a:solidFill>
                  <a:schemeClr val="tx1"/>
                </a:solidFill>
              </a:rPr>
              <a:t>団体？</a:t>
            </a:r>
          </a:p>
        </p:txBody>
      </p:sp>
      <p:sp>
        <p:nvSpPr>
          <p:cNvPr id="21" name="右矢印 20"/>
          <p:cNvSpPr/>
          <p:nvPr/>
        </p:nvSpPr>
        <p:spPr>
          <a:xfrm>
            <a:off x="8242481" y="3932636"/>
            <a:ext cx="1068947" cy="489397"/>
          </a:xfrm>
          <a:prstGeom prst="rightArrow">
            <a:avLst>
              <a:gd name="adj1" fmla="val 50000"/>
              <a:gd name="adj2" fmla="val 76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07238" y="3720135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23" name="屈折矢印 22"/>
          <p:cNvSpPr/>
          <p:nvPr/>
        </p:nvSpPr>
        <p:spPr>
          <a:xfrm rot="5400000">
            <a:off x="7999610" y="4334856"/>
            <a:ext cx="945456" cy="1678180"/>
          </a:xfrm>
          <a:prstGeom prst="bentUpArrow">
            <a:avLst>
              <a:gd name="adj1" fmla="val 23926"/>
              <a:gd name="adj2" fmla="val 24805"/>
              <a:gd name="adj3" fmla="val 482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19161" y="466444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NO</a:t>
            </a:r>
            <a:endParaRPr kumimoji="1" lang="ja-JP" altLang="en-US" dirty="0"/>
          </a:p>
        </p:txBody>
      </p:sp>
      <p:sp>
        <p:nvSpPr>
          <p:cNvPr id="25" name="円/楕円 24">
            <a:hlinkClick r:id="rId5" action="ppaction://hlinksldjump"/>
          </p:cNvPr>
          <p:cNvSpPr/>
          <p:nvPr/>
        </p:nvSpPr>
        <p:spPr>
          <a:xfrm>
            <a:off x="9420899" y="3722423"/>
            <a:ext cx="2021980" cy="914400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>
                <a:solidFill>
                  <a:schemeClr val="tx1"/>
                </a:solidFill>
                <a:hlinkClick r:id="rId5" action="ppaction://hlinksldjump"/>
              </a:rPr>
              <a:t>7</a:t>
            </a:r>
            <a:r>
              <a:rPr lang="ja-JP" altLang="en-US" sz="2000" b="1" dirty="0" smtClean="0">
                <a:solidFill>
                  <a:schemeClr val="tx1"/>
                </a:solidFill>
                <a:hlinkClick r:id="rId5" action="ppaction://hlinksldjump"/>
              </a:rPr>
              <a:t>ページへ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円/楕円 25">
            <a:hlinkClick r:id="rId6" action="ppaction://hlinksldjump"/>
          </p:cNvPr>
          <p:cNvSpPr/>
          <p:nvPr/>
        </p:nvSpPr>
        <p:spPr>
          <a:xfrm>
            <a:off x="9420899" y="4950855"/>
            <a:ext cx="2202288" cy="91440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tx1"/>
                </a:solidFill>
                <a:hlinkClick r:id="rId6" action="ppaction://hlinksldjump"/>
              </a:rPr>
              <a:t>26</a:t>
            </a:r>
            <a:r>
              <a:rPr lang="ja-JP" altLang="en-US" sz="2000" b="1" dirty="0" smtClean="0">
                <a:solidFill>
                  <a:schemeClr val="tx1"/>
                </a:solidFill>
                <a:hlinkClick r:id="rId6" action="ppaction://hlinksldjump"/>
              </a:rPr>
              <a:t>ページ</a:t>
            </a:r>
            <a:r>
              <a:rPr lang="ja-JP" altLang="en-US" sz="2000" b="1" dirty="0" smtClean="0">
                <a:solidFill>
                  <a:schemeClr val="tx1"/>
                </a:solidFill>
                <a:hlinkClick r:id="rId6" action="ppaction://hlinksldjump"/>
              </a:rPr>
              <a:t>へ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屈折矢印 26"/>
          <p:cNvSpPr/>
          <p:nvPr/>
        </p:nvSpPr>
        <p:spPr>
          <a:xfrm rot="5400000">
            <a:off x="2317759" y="1774988"/>
            <a:ext cx="2439673" cy="2854422"/>
          </a:xfrm>
          <a:prstGeom prst="bentUpArrow">
            <a:avLst>
              <a:gd name="adj1" fmla="val 10563"/>
              <a:gd name="adj2" fmla="val 10204"/>
              <a:gd name="adj3" fmla="val 269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4873" y="4759288"/>
            <a:ext cx="368433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「北海道電子自治体共同システム」の参加団体はこちらで確認できます。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＜参加自治体一覧＞</a:t>
            </a:r>
            <a:endParaRPr kumimoji="1" lang="en-US" altLang="ja-JP" sz="1400" dirty="0" smtClean="0"/>
          </a:p>
          <a:p>
            <a:r>
              <a:rPr lang="en-US" altLang="ja-JP" sz="1400" dirty="0" smtClean="0"/>
              <a:t>https://www.harp.lg.jp/public/localgov.html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78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491784"/>
            <a:ext cx="509882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ホームページにデータカタログのページを用意して、そこにオープンデータへのリンクをします。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（旭川市、小樽市などのページを参照）</a:t>
            </a:r>
            <a:endParaRPr kumimoji="1"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6348" y="5567422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：旭川市のオープンデータライブラリ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１．公開する方法を決める</a:t>
            </a:r>
            <a:endParaRPr kumimoji="1" lang="en-US" altLang="ja-JP" sz="16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702" y="93148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＜ホームページにデータを置く＞</a:t>
            </a:r>
            <a:endParaRPr kumimoji="1" lang="en-US" altLang="ja-JP" sz="2400" b="1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75" y="865974"/>
            <a:ext cx="5895975" cy="46767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94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0786" y="1745086"/>
            <a:ext cx="6495747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外部のポータルサイトでデータを公開することができます。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北海道の自治体が無料で使える外部サイトとしては、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「北海道オープンデータプラットフォーム（通称：ほだっぷ）」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があります。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endParaRPr lang="en-US" altLang="ja-JP" sz="1600" dirty="0"/>
          </a:p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インターネット接続で、簡単にデータを公開することができます。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利用するには、アカウントの作成が必要です。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r>
              <a:rPr kumimoji="1" lang="ja-JP" altLang="en-US" sz="1600" dirty="0" smtClean="0"/>
              <a:t>アカウントを作成する場合には、道庁情報政策課</a:t>
            </a:r>
            <a:r>
              <a:rPr kumimoji="1" lang="en-US" altLang="ja-JP" sz="1600" dirty="0" err="1" smtClean="0"/>
              <a:t>IoT</a:t>
            </a:r>
            <a:r>
              <a:rPr kumimoji="1" lang="ja-JP" altLang="en-US" sz="1600" dirty="0" smtClean="0"/>
              <a:t>推進</a:t>
            </a:r>
            <a:r>
              <a:rPr kumimoji="1" lang="en-US" altLang="ja-JP" sz="1600" dirty="0" smtClean="0"/>
              <a:t>G</a:t>
            </a:r>
            <a:r>
              <a:rPr kumimoji="1" lang="ja-JP" altLang="en-US" sz="1600" dirty="0" smtClean="0"/>
              <a:t>喜多まで、ご相談ください。</a:t>
            </a:r>
            <a:endParaRPr kumimoji="1" lang="en-US" altLang="ja-JP" sz="1600" dirty="0" smtClean="0"/>
          </a:p>
          <a:p>
            <a:pPr>
              <a:lnSpc>
                <a:spcPts val="2600"/>
              </a:lnSpc>
            </a:pPr>
            <a:endParaRPr kumimoji="1" lang="en-US" altLang="ja-JP" sz="16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6533" y="6306542"/>
            <a:ext cx="521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</a:t>
            </a:r>
            <a:r>
              <a:rPr lang="ja-JP" altLang="en-US" sz="1400" dirty="0"/>
              <a:t>オープンデータプラットフォーム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6836532" y="1356916"/>
            <a:ext cx="5160349" cy="4897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6956295" y="1462145"/>
            <a:ext cx="4925984" cy="4637744"/>
            <a:chOff x="6900693" y="845962"/>
            <a:chExt cx="5091109" cy="4975289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/>
            <a:srcRect b="27770"/>
            <a:stretch/>
          </p:blipFill>
          <p:spPr>
            <a:xfrm>
              <a:off x="6900693" y="3858666"/>
              <a:ext cx="5030103" cy="1962585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3793" y="845962"/>
              <a:ext cx="5058009" cy="2708607"/>
            </a:xfrm>
            <a:prstGeom prst="rect">
              <a:avLst/>
            </a:prstGeom>
          </p:spPr>
        </p:pic>
        <p:sp>
          <p:nvSpPr>
            <p:cNvPr id="13" name="フリーフォーム 12"/>
            <p:cNvSpPr/>
            <p:nvPr/>
          </p:nvSpPr>
          <p:spPr>
            <a:xfrm>
              <a:off x="6961699" y="3591728"/>
              <a:ext cx="4997003" cy="322079"/>
            </a:xfrm>
            <a:custGeom>
              <a:avLst/>
              <a:gdLst>
                <a:gd name="connsiteX0" fmla="*/ 0 w 4997003"/>
                <a:gd name="connsiteY0" fmla="*/ 322079 h 322079"/>
                <a:gd name="connsiteX1" fmla="*/ 1481071 w 4997003"/>
                <a:gd name="connsiteY1" fmla="*/ 107 h 322079"/>
                <a:gd name="connsiteX2" fmla="*/ 3477296 w 4997003"/>
                <a:gd name="connsiteY2" fmla="*/ 283442 h 322079"/>
                <a:gd name="connsiteX3" fmla="*/ 4997003 w 4997003"/>
                <a:gd name="connsiteY3" fmla="*/ 25865 h 32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003" h="322079">
                  <a:moveTo>
                    <a:pt x="0" y="322079"/>
                  </a:moveTo>
                  <a:cubicBezTo>
                    <a:pt x="450761" y="164312"/>
                    <a:pt x="901522" y="6546"/>
                    <a:pt x="1481071" y="107"/>
                  </a:cubicBezTo>
                  <a:cubicBezTo>
                    <a:pt x="2060620" y="-6333"/>
                    <a:pt x="2891307" y="279149"/>
                    <a:pt x="3477296" y="283442"/>
                  </a:cubicBezTo>
                  <a:cubicBezTo>
                    <a:pt x="4063285" y="287735"/>
                    <a:pt x="4530144" y="156800"/>
                    <a:pt x="4997003" y="258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6933793" y="3499428"/>
              <a:ext cx="4997003" cy="322079"/>
            </a:xfrm>
            <a:custGeom>
              <a:avLst/>
              <a:gdLst>
                <a:gd name="connsiteX0" fmla="*/ 0 w 4997003"/>
                <a:gd name="connsiteY0" fmla="*/ 322079 h 322079"/>
                <a:gd name="connsiteX1" fmla="*/ 1481071 w 4997003"/>
                <a:gd name="connsiteY1" fmla="*/ 107 h 322079"/>
                <a:gd name="connsiteX2" fmla="*/ 3477296 w 4997003"/>
                <a:gd name="connsiteY2" fmla="*/ 283442 h 322079"/>
                <a:gd name="connsiteX3" fmla="*/ 4997003 w 4997003"/>
                <a:gd name="connsiteY3" fmla="*/ 25865 h 32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003" h="322079">
                  <a:moveTo>
                    <a:pt x="0" y="322079"/>
                  </a:moveTo>
                  <a:cubicBezTo>
                    <a:pt x="450761" y="164312"/>
                    <a:pt x="901522" y="6546"/>
                    <a:pt x="1481071" y="107"/>
                  </a:cubicBezTo>
                  <a:cubicBezTo>
                    <a:pt x="2060620" y="-6333"/>
                    <a:pt x="2891307" y="279149"/>
                    <a:pt x="3477296" y="283442"/>
                  </a:cubicBezTo>
                  <a:cubicBezTo>
                    <a:pt x="4063285" y="287735"/>
                    <a:pt x="4530144" y="156800"/>
                    <a:pt x="4997003" y="258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１．公開する方法を決める</a:t>
            </a:r>
            <a:endParaRPr kumimoji="1" lang="en-US" altLang="ja-JP" sz="16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702" y="93148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＜外部のポータルサイトでデータを公開する＞</a:t>
            </a:r>
            <a:endParaRPr kumimoji="1"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927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4699" y="1895260"/>
            <a:ext cx="63621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「北海道オープンデータプラットフォーム」にデータを登録する場合にも、市町村のホームページでオープンデータの取組を行っていることの周知は必要</a:t>
            </a:r>
            <a:r>
              <a:rPr kumimoji="1" lang="ja-JP" altLang="en-US" dirty="0" smtClean="0"/>
              <a:t>です。</a:t>
            </a:r>
            <a:endParaRPr kumimoji="1"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17201" b="9574"/>
          <a:stretch/>
        </p:blipFill>
        <p:spPr>
          <a:xfrm>
            <a:off x="342480" y="3461492"/>
            <a:ext cx="5813335" cy="2894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663349" y="6400672"/>
            <a:ext cx="521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</a:t>
            </a:r>
            <a:r>
              <a:rPr lang="ja-JP" altLang="en-US" sz="1400" dirty="0"/>
              <a:t>市町村</a:t>
            </a:r>
            <a:r>
              <a:rPr lang="ja-JP" altLang="en-US" sz="1400" dirty="0" smtClean="0"/>
              <a:t>の</a:t>
            </a:r>
            <a:r>
              <a:rPr lang="ja-JP" altLang="en-US" sz="1400" dirty="0"/>
              <a:t>ホームページの例</a:t>
            </a:r>
            <a:endParaRPr kumimoji="1" lang="ja-JP" altLang="en-US" sz="1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１．公開する方法を決める</a:t>
            </a:r>
            <a:endParaRPr kumimoji="1" lang="en-US" altLang="ja-JP" sz="16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1702" y="93148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＜外部のポータルサイトでデータを公開する＞</a:t>
            </a:r>
            <a:endParaRPr kumimoji="1" lang="en-US" altLang="ja-JP" sz="24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836533" y="6306542"/>
            <a:ext cx="52157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</a:t>
            </a:r>
            <a:r>
              <a:rPr lang="ja-JP" altLang="en-US" sz="1400" dirty="0"/>
              <a:t>オープンデータプラットフォーム</a:t>
            </a:r>
            <a:endParaRPr kumimoji="1" lang="ja-JP" altLang="en-US" sz="1400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6956295" y="1462145"/>
            <a:ext cx="4925984" cy="4637744"/>
            <a:chOff x="6900693" y="845962"/>
            <a:chExt cx="5091109" cy="4975289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 rotWithShape="1">
            <a:blip r:embed="rId4"/>
            <a:srcRect b="27770"/>
            <a:stretch/>
          </p:blipFill>
          <p:spPr>
            <a:xfrm>
              <a:off x="6900693" y="3858666"/>
              <a:ext cx="5030103" cy="1962585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3793" y="845962"/>
              <a:ext cx="5058009" cy="2708607"/>
            </a:xfrm>
            <a:prstGeom prst="rect">
              <a:avLst/>
            </a:prstGeom>
          </p:spPr>
        </p:pic>
        <p:sp>
          <p:nvSpPr>
            <p:cNvPr id="24" name="フリーフォーム 23"/>
            <p:cNvSpPr/>
            <p:nvPr/>
          </p:nvSpPr>
          <p:spPr>
            <a:xfrm>
              <a:off x="6961699" y="3591728"/>
              <a:ext cx="4997003" cy="322079"/>
            </a:xfrm>
            <a:custGeom>
              <a:avLst/>
              <a:gdLst>
                <a:gd name="connsiteX0" fmla="*/ 0 w 4997003"/>
                <a:gd name="connsiteY0" fmla="*/ 322079 h 322079"/>
                <a:gd name="connsiteX1" fmla="*/ 1481071 w 4997003"/>
                <a:gd name="connsiteY1" fmla="*/ 107 h 322079"/>
                <a:gd name="connsiteX2" fmla="*/ 3477296 w 4997003"/>
                <a:gd name="connsiteY2" fmla="*/ 283442 h 322079"/>
                <a:gd name="connsiteX3" fmla="*/ 4997003 w 4997003"/>
                <a:gd name="connsiteY3" fmla="*/ 25865 h 32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003" h="322079">
                  <a:moveTo>
                    <a:pt x="0" y="322079"/>
                  </a:moveTo>
                  <a:cubicBezTo>
                    <a:pt x="450761" y="164312"/>
                    <a:pt x="901522" y="6546"/>
                    <a:pt x="1481071" y="107"/>
                  </a:cubicBezTo>
                  <a:cubicBezTo>
                    <a:pt x="2060620" y="-6333"/>
                    <a:pt x="2891307" y="279149"/>
                    <a:pt x="3477296" y="283442"/>
                  </a:cubicBezTo>
                  <a:cubicBezTo>
                    <a:pt x="4063285" y="287735"/>
                    <a:pt x="4530144" y="156800"/>
                    <a:pt x="4997003" y="258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6933793" y="3499428"/>
              <a:ext cx="4997003" cy="322079"/>
            </a:xfrm>
            <a:custGeom>
              <a:avLst/>
              <a:gdLst>
                <a:gd name="connsiteX0" fmla="*/ 0 w 4997003"/>
                <a:gd name="connsiteY0" fmla="*/ 322079 h 322079"/>
                <a:gd name="connsiteX1" fmla="*/ 1481071 w 4997003"/>
                <a:gd name="connsiteY1" fmla="*/ 107 h 322079"/>
                <a:gd name="connsiteX2" fmla="*/ 3477296 w 4997003"/>
                <a:gd name="connsiteY2" fmla="*/ 283442 h 322079"/>
                <a:gd name="connsiteX3" fmla="*/ 4997003 w 4997003"/>
                <a:gd name="connsiteY3" fmla="*/ 25865 h 32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7003" h="322079">
                  <a:moveTo>
                    <a:pt x="0" y="322079"/>
                  </a:moveTo>
                  <a:cubicBezTo>
                    <a:pt x="450761" y="164312"/>
                    <a:pt x="901522" y="6546"/>
                    <a:pt x="1481071" y="107"/>
                  </a:cubicBezTo>
                  <a:cubicBezTo>
                    <a:pt x="2060620" y="-6333"/>
                    <a:pt x="2891307" y="279149"/>
                    <a:pt x="3477296" y="283442"/>
                  </a:cubicBezTo>
                  <a:cubicBezTo>
                    <a:pt x="4063285" y="287735"/>
                    <a:pt x="4530144" y="156800"/>
                    <a:pt x="4997003" y="25865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6" name="正方形/長方形 25"/>
          <p:cNvSpPr/>
          <p:nvPr/>
        </p:nvSpPr>
        <p:spPr>
          <a:xfrm>
            <a:off x="6836532" y="1356916"/>
            <a:ext cx="5160349" cy="4897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2897746" y="4211392"/>
            <a:ext cx="4404575" cy="183661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20121460">
            <a:off x="4599546" y="4945034"/>
            <a:ext cx="991673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リンク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２．</a:t>
            </a:r>
            <a:r>
              <a:rPr kumimoji="1" lang="ja-JP" altLang="en-US" sz="2400" b="1" dirty="0" smtClean="0"/>
              <a:t>利用規約を</a:t>
            </a:r>
            <a:r>
              <a:rPr kumimoji="1" lang="ja-JP" altLang="en-US" sz="2400" b="1" dirty="0" smtClean="0"/>
              <a:t>決める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311670"/>
            <a:ext cx="5881708" cy="4760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オープンデータをはじめる場合には、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データ利用のルールを定めた「</a:t>
            </a:r>
            <a:r>
              <a:rPr lang="ja-JP" altLang="en-US" b="1" dirty="0" smtClean="0">
                <a:solidFill>
                  <a:srgbClr val="FF0000"/>
                </a:solidFill>
              </a:rPr>
              <a:t>利用規約</a:t>
            </a:r>
            <a:r>
              <a:rPr lang="ja-JP" altLang="en-US" dirty="0" smtClean="0"/>
              <a:t>」を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決める必要があります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＜クリエイティブコモンズを利用する＞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オープンデータのページに「○○町のオープンデータは、クリエイティブコモンズ表示国際</a:t>
            </a:r>
            <a:r>
              <a:rPr lang="en-US" altLang="ja-JP" dirty="0" smtClean="0"/>
              <a:t>4.0</a:t>
            </a:r>
            <a:r>
              <a:rPr lang="ja-JP" altLang="en-US" dirty="0" smtClean="0"/>
              <a:t>に準拠します。」と記載すると、利用規約を独自に作成する必要はありません。（小樽市のページを参照）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＜独自の利用規約を作成＞</a:t>
            </a:r>
            <a:endParaRPr lang="en-US" altLang="ja-JP" dirty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クリエイティブコモンズではなく、独自の利用規約を作成する場合は、すでに始めている市町村の利用規約を参考にするといいです。（札幌市など）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80874" y="5102468"/>
            <a:ext cx="4990416" cy="31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：札幌市の</a:t>
            </a:r>
            <a:r>
              <a:rPr kumimoji="1" lang="ja-JP" altLang="en-US" sz="1400" dirty="0" smtClean="0"/>
              <a:t>利用規約</a:t>
            </a:r>
            <a:endParaRPr kumimoji="1"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1424" y="1343836"/>
            <a:ext cx="5158625" cy="36715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049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３．ホームページにオープンデータのページを作る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311670"/>
            <a:ext cx="5881708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 smtClean="0"/>
              <a:t>市町村でオープンデータを始めたことを住民にお知らせするために、ホームページにオープンデータのページを作成します。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オープンデータのページには次のことを記載してください。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69459" y="6157153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：小樽市のオープンデータのページ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9243" y="3161278"/>
            <a:ext cx="61716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</a:rPr>
              <a:t>オープンデータについての説明</a:t>
            </a:r>
            <a:endParaRPr lang="en-US" altLang="ja-JP" sz="2400" b="1" dirty="0" smtClean="0">
              <a:solidFill>
                <a:schemeClr val="accent5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</a:rPr>
              <a:t>データを登録しているページへのリンク</a:t>
            </a:r>
            <a:endParaRPr lang="en-US" altLang="ja-JP" sz="2400" b="1" dirty="0" smtClean="0">
              <a:solidFill>
                <a:schemeClr val="accent5"/>
              </a:solidFill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</a:rPr>
              <a:t>利用規約の記載またはリンク</a:t>
            </a:r>
            <a:endParaRPr lang="en-US" altLang="ja-JP" sz="2400" b="1" dirty="0" smtClean="0">
              <a:solidFill>
                <a:schemeClr val="accent5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459" y="1569811"/>
            <a:ext cx="5271430" cy="4529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58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４．情報をオープンデータにする</a:t>
            </a:r>
            <a:endParaRPr kumimoji="1" lang="en-US" altLang="ja-JP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311670"/>
            <a:ext cx="109985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役所の持つ情報をオープンデータにします。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など機械的に利用しやすい形式で作成すると良いですが、まず始めるのであれば今ホームページで公開している情報をそのままオープンデータにすることもできます。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まず始めるために準備するデータは、次の中から選択できます（組み合わせても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）。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736" y="3161278"/>
            <a:ext cx="1106506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ホームページで公開している情報をそのままオープンデータにする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機械判読しやすい</a:t>
            </a:r>
            <a:r>
              <a:rPr lang="en-US" altLang="ja-JP" sz="2400" b="1" dirty="0" smtClean="0">
                <a:solidFill>
                  <a:schemeClr val="accent5"/>
                </a:solidFill>
                <a:latin typeface="+mj-ea"/>
                <a:ea typeface="+mj-ea"/>
              </a:rPr>
              <a:t>CSV</a:t>
            </a: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などを作成して、ホームページなどで公開する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推奨データセットを作成</a:t>
            </a:r>
            <a:r>
              <a:rPr lang="ja-JP" altLang="en-US" sz="2400" b="1" dirty="0">
                <a:solidFill>
                  <a:schemeClr val="accent5"/>
                </a:solidFill>
                <a:latin typeface="+mj-ea"/>
              </a:rPr>
              <a:t>して</a:t>
            </a:r>
            <a:r>
              <a:rPr lang="ja-JP" altLang="en-US" sz="2400" b="1" dirty="0" smtClean="0">
                <a:solidFill>
                  <a:schemeClr val="accent5"/>
                </a:solidFill>
                <a:latin typeface="+mj-ea"/>
              </a:rPr>
              <a:t>、ホームページなどで</a:t>
            </a:r>
            <a:r>
              <a:rPr lang="ja-JP" altLang="en-US" sz="2400" b="1" dirty="0">
                <a:solidFill>
                  <a:schemeClr val="accent5"/>
                </a:solidFill>
                <a:latin typeface="+mj-ea"/>
              </a:rPr>
              <a:t>公開</a:t>
            </a:r>
            <a:r>
              <a:rPr lang="ja-JP" altLang="en-US" sz="2400" b="1" dirty="0" smtClean="0">
                <a:solidFill>
                  <a:schemeClr val="accent5"/>
                </a:solidFill>
                <a:latin typeface="+mj-ea"/>
              </a:rPr>
              <a:t>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chemeClr val="accent5"/>
                </a:solidFill>
                <a:latin typeface="+mj-ea"/>
                <a:ea typeface="+mj-ea"/>
              </a:rPr>
              <a:t>ポータルサイトで公開されている北海道のデータを活用する</a:t>
            </a:r>
            <a:endParaRPr lang="en-US" altLang="ja-JP" sz="2400" b="1" dirty="0" smtClean="0">
              <a:solidFill>
                <a:schemeClr val="accent5"/>
              </a:solidFill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36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491784"/>
            <a:ext cx="5098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現在ホームページで公開している情報（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でも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）をそのままオープンデータにすることができます。ホームページの情報はそのままでは利用できないので、利用できるライセンスを明示します。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現状の公開方法にライセンスを明示するだけですので、</a:t>
            </a:r>
            <a:r>
              <a:rPr kumimoji="1" lang="ja-JP" altLang="en-US" u="sng" dirty="0" smtClean="0"/>
              <a:t>一番手間はかかりません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しかし、機械判読可能なデータでは無い場合が多いですので、利用者は利用しづらいデータとなります。将来的には、利用しやすいデータにする必要があります。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＜ホームページの情報をオープンデータにする＞</a:t>
            </a:r>
            <a:endParaRPr kumimoji="1" lang="en-US" altLang="ja-JP" sz="2400" b="1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14" y="1490134"/>
            <a:ext cx="6050541" cy="3191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6240070" y="4751288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：既存のページにオープンデータである旨の表示をした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5850513" y="4064222"/>
            <a:ext cx="6050541" cy="438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57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513" y="1491784"/>
            <a:ext cx="6022482" cy="4370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491784"/>
            <a:ext cx="509882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等の情報を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CSV</a:t>
            </a:r>
            <a:r>
              <a:rPr kumimoji="1" lang="ja-JP" altLang="en-US" dirty="0" smtClean="0"/>
              <a:t>など機械判読しやすい形式にして、ホームページなどで公開します。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を作成した元のファイルは</a:t>
            </a:r>
            <a:r>
              <a:rPr kumimoji="1" lang="en-US" altLang="ja-JP" dirty="0" smtClean="0"/>
              <a:t>Excel</a:t>
            </a:r>
            <a:r>
              <a:rPr kumimoji="1" lang="ja-JP" altLang="en-US" dirty="0" smtClean="0"/>
              <a:t>だと思いますので、それをそのまま公開する、もしくは</a:t>
            </a:r>
            <a:r>
              <a:rPr kumimoji="1" lang="en-US" altLang="ja-JP" dirty="0" smtClean="0"/>
              <a:t>CSV</a:t>
            </a:r>
            <a:r>
              <a:rPr kumimoji="1" lang="ja-JP" altLang="en-US" dirty="0" err="1" smtClean="0"/>
              <a:t>に修</a:t>
            </a:r>
            <a:r>
              <a:rPr kumimoji="1" lang="ja-JP" altLang="en-US" dirty="0" smtClean="0"/>
              <a:t>正して公開します。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</a:t>
            </a:r>
            <a:r>
              <a:rPr lang="en-US" altLang="ja-JP" sz="2400" b="1" dirty="0" smtClean="0"/>
              <a:t>CSV</a:t>
            </a:r>
            <a:r>
              <a:rPr lang="ja-JP" altLang="en-US" sz="2400" b="1" dirty="0" smtClean="0"/>
              <a:t>等を作成してホームページなどで公開する＞</a:t>
            </a:r>
            <a:endParaRPr kumimoji="1" lang="en-US" altLang="ja-JP" sz="24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6040" y="5890546"/>
            <a:ext cx="5271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</a:t>
            </a:r>
            <a:r>
              <a:rPr kumimoji="1" lang="ja-JP" altLang="en-US" sz="1400" dirty="0" smtClean="0"/>
              <a:t>：表を</a:t>
            </a:r>
            <a:r>
              <a:rPr kumimoji="1" lang="en-US" altLang="ja-JP" sz="1400" dirty="0" smtClean="0"/>
              <a:t>CSV</a:t>
            </a:r>
            <a:r>
              <a:rPr kumimoji="1" lang="ja-JP" altLang="en-US" sz="1400" dirty="0" smtClean="0"/>
              <a:t>で公開したページ</a:t>
            </a:r>
            <a:endParaRPr kumimoji="1" lang="ja-JP" altLang="en-US" sz="1400" dirty="0"/>
          </a:p>
        </p:txBody>
      </p:sp>
      <p:sp>
        <p:nvSpPr>
          <p:cNvPr id="12" name="角丸四角形 11"/>
          <p:cNvSpPr/>
          <p:nvPr/>
        </p:nvSpPr>
        <p:spPr>
          <a:xfrm>
            <a:off x="7222114" y="4918363"/>
            <a:ext cx="2212832" cy="4385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7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9914" y="1594230"/>
            <a:ext cx="6359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国の内閣官房では、民間ニーズの高いデータを「推奨データセット」として公開しています。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各データの項目なども設定されていますので、特に新たに考えること無く、わかる部分のみを入力して公開することで、ニーズのあるオープンデータを作成できます。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360840" y="1989210"/>
            <a:ext cx="44174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en-US" altLang="ja-JP" dirty="0" smtClean="0"/>
              <a:t>AED</a:t>
            </a:r>
            <a:r>
              <a:rPr kumimoji="1" lang="ja-JP" altLang="en-US" dirty="0" smtClean="0"/>
              <a:t>設置箇所一覧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介護</a:t>
            </a:r>
            <a:r>
              <a:rPr lang="ja-JP" altLang="en-US" dirty="0" smtClean="0"/>
              <a:t>サービス事業所一覧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医療機関</a:t>
            </a:r>
            <a:r>
              <a:rPr kumimoji="1" lang="ja-JP" altLang="en-US" dirty="0" smtClean="0"/>
              <a:t>一覧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文化</a:t>
            </a:r>
            <a:r>
              <a:rPr lang="ja-JP" altLang="en-US" dirty="0" smtClean="0"/>
              <a:t>財一覧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dirty="0"/>
              <a:t>観光</a:t>
            </a:r>
            <a:r>
              <a:rPr kumimoji="1" lang="ja-JP" altLang="en-US" dirty="0" smtClean="0"/>
              <a:t>施設一覧</a:t>
            </a:r>
            <a:endParaRPr kumimoji="1"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/>
              <a:t>イベント</a:t>
            </a:r>
            <a:r>
              <a:rPr lang="ja-JP" altLang="en-US" dirty="0" smtClean="0"/>
              <a:t>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/>
            </a:pPr>
            <a:r>
              <a:rPr lang="ja-JP" altLang="en-US" dirty="0" smtClean="0"/>
              <a:t>公衆無線</a:t>
            </a:r>
            <a:r>
              <a:rPr lang="en-US" altLang="ja-JP" dirty="0" smtClean="0"/>
              <a:t>LAN</a:t>
            </a:r>
            <a:r>
              <a:rPr lang="ja-JP" altLang="en-US" dirty="0" smtClean="0"/>
              <a:t>アクセスポイント一覧</a:t>
            </a:r>
            <a:endParaRPr lang="en-US" altLang="ja-JP" dirty="0" smtClean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公衆トイレ一覧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消防水利施設一覧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指定緊急避難場所一覧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地域・年齢別人口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公共施設一覧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子育て施設一覧</a:t>
            </a:r>
            <a:endParaRPr lang="en-US" altLang="ja-JP" dirty="0"/>
          </a:p>
          <a:p>
            <a:pPr marL="342900" indent="-342900">
              <a:buFont typeface="+mj-lt"/>
              <a:buAutoNum type="arabicPeriod" startAt="8"/>
            </a:pPr>
            <a:r>
              <a:rPr lang="ja-JP" altLang="en-US" dirty="0"/>
              <a:t>オープンデータ</a:t>
            </a:r>
            <a:r>
              <a:rPr lang="ja-JP" altLang="en-US" dirty="0" smtClean="0"/>
              <a:t>一覧</a:t>
            </a:r>
            <a:endParaRPr lang="en-US" altLang="ja-JP" dirty="0"/>
          </a:p>
        </p:txBody>
      </p:sp>
      <p:sp>
        <p:nvSpPr>
          <p:cNvPr id="6" name="正方形/長方形 5"/>
          <p:cNvSpPr/>
          <p:nvPr/>
        </p:nvSpPr>
        <p:spPr>
          <a:xfrm>
            <a:off x="7180535" y="1725296"/>
            <a:ext cx="4597758" cy="44004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02086" y="1540630"/>
            <a:ext cx="29546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【</a:t>
            </a:r>
            <a:r>
              <a:rPr kumimoji="1" lang="ja-JP" altLang="en-US" b="1" dirty="0" smtClean="0"/>
              <a:t>推奨データセット一覧</a:t>
            </a:r>
            <a:r>
              <a:rPr kumimoji="1" lang="en-US" altLang="ja-JP" b="1" dirty="0" smtClean="0"/>
              <a:t>】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＜推奨データセットを作成して公開する＞</a:t>
            </a:r>
            <a:endParaRPr kumimoji="1" lang="en-US" altLang="ja-JP" sz="2400" b="1" dirty="0" smtClean="0"/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98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722" y="1394494"/>
            <a:ext cx="1099855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/>
              <a:t>項目は全て埋める必要はありませんが、施設情報などは緯度経度の位置情報を入力すると、</a:t>
            </a:r>
            <a:r>
              <a:rPr lang="en-US" altLang="ja-JP" dirty="0"/>
              <a:t>GIS</a:t>
            </a:r>
            <a:r>
              <a:rPr lang="ja-JP" altLang="en-US" dirty="0"/>
              <a:t>等でも活用できるようになります</a:t>
            </a:r>
            <a:r>
              <a:rPr lang="ja-JP" altLang="en-US" dirty="0" smtClean="0"/>
              <a:t>。</a:t>
            </a:r>
            <a:endParaRPr lang="en-US" altLang="ja-JP" dirty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lang="ja-JP" altLang="en-US" dirty="0"/>
              <a:t>緯度経度の入力に関しては別紙資料「オープンデータ推奨データセットの</a:t>
            </a:r>
            <a:r>
              <a:rPr lang="en-US" altLang="ja-JP" dirty="0"/>
              <a:t>CSV</a:t>
            </a:r>
            <a:r>
              <a:rPr lang="ja-JP" altLang="en-US" dirty="0"/>
              <a:t>ファイルへの緯度経度記入</a:t>
            </a:r>
            <a:r>
              <a:rPr lang="en-US" altLang="ja-JP" dirty="0"/>
              <a:t>.pdf</a:t>
            </a:r>
            <a:r>
              <a:rPr lang="ja-JP" altLang="en-US" dirty="0"/>
              <a:t>」を参照してください。</a:t>
            </a:r>
            <a:endParaRPr lang="en-US" altLang="ja-JP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44" y="3250662"/>
            <a:ext cx="10005051" cy="30089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09243" y="6291955"/>
            <a:ext cx="1000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図：室蘭市オープンデータ　避難場所</a:t>
            </a:r>
            <a:r>
              <a:rPr kumimoji="1" lang="en-US" altLang="ja-JP" sz="1400" dirty="0" smtClean="0"/>
              <a:t>CSV</a:t>
            </a:r>
            <a:r>
              <a:rPr kumimoji="1" lang="ja-JP" altLang="en-US" sz="1400" dirty="0" smtClean="0"/>
              <a:t>ファイル</a:t>
            </a:r>
            <a:endParaRPr kumimoji="1" lang="ja-JP" altLang="en-US" sz="1400" dirty="0"/>
          </a:p>
        </p:txBody>
      </p:sp>
      <p:sp>
        <p:nvSpPr>
          <p:cNvPr id="11" name="角丸四角形 10"/>
          <p:cNvSpPr/>
          <p:nvPr/>
        </p:nvSpPr>
        <p:spPr>
          <a:xfrm>
            <a:off x="9337183" y="3250662"/>
            <a:ext cx="1403797" cy="31056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吹き出し 11"/>
          <p:cNvSpPr/>
          <p:nvPr/>
        </p:nvSpPr>
        <p:spPr>
          <a:xfrm>
            <a:off x="5731099" y="3992451"/>
            <a:ext cx="3103808" cy="978794"/>
          </a:xfrm>
          <a:prstGeom prst="wedgeRoundRectCallout">
            <a:avLst>
              <a:gd name="adj1" fmla="val 71739"/>
              <a:gd name="adj2" fmla="val 967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座標が入力されているので、</a:t>
            </a:r>
            <a:endParaRPr kumimoji="1" lang="en-US" altLang="ja-JP" sz="1600" dirty="0" smtClean="0"/>
          </a:p>
          <a:p>
            <a:pPr algn="ctr"/>
            <a:r>
              <a:rPr kumimoji="1" lang="en-US" altLang="ja-JP" sz="1600" dirty="0" smtClean="0"/>
              <a:t>GIS</a:t>
            </a:r>
            <a:r>
              <a:rPr kumimoji="1" lang="ja-JP" altLang="en-US" sz="1600" dirty="0" smtClean="0"/>
              <a:t>や地図ソフトで利用できる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＜推奨データセットを作成して公開する＞</a:t>
            </a:r>
            <a:endParaRPr kumimoji="1" lang="en-US" altLang="ja-JP" sz="2400" b="1" dirty="0" smtClean="0"/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48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698" y="759853"/>
            <a:ext cx="11526591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　オープンデータをすでにはじめている</a:t>
            </a:r>
            <a:r>
              <a:rPr lang="ja-JP" altLang="en-US" dirty="0"/>
              <a:t>市町村</a:t>
            </a:r>
            <a:r>
              <a:rPr kumimoji="1" lang="ja-JP" altLang="en-US" dirty="0" smtClean="0"/>
              <a:t>で、</a:t>
            </a:r>
            <a:r>
              <a:rPr kumimoji="1" lang="en-US" altLang="ja-JP" dirty="0" smtClean="0"/>
              <a:t>HARP</a:t>
            </a:r>
            <a:r>
              <a:rPr kumimoji="1" lang="ja-JP" altLang="en-US" dirty="0" smtClean="0"/>
              <a:t>契約参加団体である場合は、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b="1" dirty="0" smtClean="0">
                <a:solidFill>
                  <a:srgbClr val="FF0000"/>
                </a:solidFill>
              </a:rPr>
              <a:t>「北海道オープンデータポータルサイト」に、すでに自身のホームページで公開されているオープンデータを登録</a:t>
            </a:r>
            <a:r>
              <a:rPr lang="ja-JP" altLang="en-US" b="1" dirty="0">
                <a:solidFill>
                  <a:srgbClr val="FF0000"/>
                </a:solidFill>
              </a:rPr>
              <a:t>される</a:t>
            </a:r>
            <a:r>
              <a:rPr lang="ja-JP" altLang="en-US" b="1" dirty="0" smtClean="0">
                <a:solidFill>
                  <a:srgbClr val="FF0000"/>
                </a:solidFill>
              </a:rPr>
              <a:t>ようお願いします。</a:t>
            </a:r>
            <a:r>
              <a:rPr kumimoji="1" lang="ja-JP" altLang="en-US" dirty="0" smtClean="0">
                <a:solidFill>
                  <a:srgbClr val="00B050"/>
                </a:solidFill>
              </a:rPr>
              <a:t>（ポータルの登録方法は</a:t>
            </a:r>
            <a:r>
              <a:rPr kumimoji="1" lang="en-US" altLang="ja-JP" dirty="0" smtClean="0">
                <a:solidFill>
                  <a:srgbClr val="00B050"/>
                </a:solidFill>
              </a:rPr>
              <a:t>13</a:t>
            </a:r>
            <a:r>
              <a:rPr kumimoji="1" lang="ja-JP" altLang="en-US" dirty="0" smtClean="0">
                <a:solidFill>
                  <a:srgbClr val="00B050"/>
                </a:solidFill>
              </a:rPr>
              <a:t>ページ～を参照）</a:t>
            </a:r>
            <a:endParaRPr kumimoji="1" lang="en-US" altLang="ja-JP" dirty="0" smtClean="0">
              <a:solidFill>
                <a:srgbClr val="00B050"/>
              </a:solidFill>
            </a:endParaRPr>
          </a:p>
          <a:p>
            <a:pPr>
              <a:lnSpc>
                <a:spcPts val="2600"/>
              </a:lnSpc>
            </a:pPr>
            <a:r>
              <a:rPr lang="ja-JP" altLang="en-US" dirty="0"/>
              <a:t>　</a:t>
            </a:r>
            <a:r>
              <a:rPr lang="ja-JP" altLang="en-US" dirty="0" smtClean="0"/>
              <a:t>ただし、各自治体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30</a:t>
            </a:r>
            <a:r>
              <a:rPr lang="en-US" altLang="ja-JP" dirty="0" smtClean="0"/>
              <a:t>MB</a:t>
            </a:r>
            <a:r>
              <a:rPr lang="ja-JP" altLang="en-US" dirty="0" smtClean="0"/>
              <a:t>しか割り当てがないので、注意してください。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（運営ではファイル容量の管理は行いません。各自</a:t>
            </a:r>
            <a:r>
              <a:rPr lang="en-US" altLang="ja-JP" dirty="0" smtClean="0"/>
              <a:t>30MB</a:t>
            </a:r>
            <a:r>
              <a:rPr lang="ja-JP" altLang="en-US" dirty="0" smtClean="0"/>
              <a:t>を超えないように気をつけてファイル登録をお願いします）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データカタログの「説明」欄で、外部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サイトにリンクを設定することも可能です。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オープンデータをはじめてる市町村（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7" y="3366462"/>
            <a:ext cx="11526592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　可能であれば、国が進める推奨データセットと同じ種類のデータがあれば、登録していただくと、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これからはじめる市町村の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お手本</a:t>
            </a:r>
            <a:r>
              <a:rPr kumimoji="1" lang="ja-JP" altLang="en-US" dirty="0" smtClean="0"/>
              <a:t>と</a:t>
            </a:r>
            <a:r>
              <a:rPr lang="ja-JP" altLang="en-US" dirty="0" smtClean="0"/>
              <a:t>なって</a:t>
            </a:r>
            <a:r>
              <a:rPr lang="ja-JP" altLang="en-US" dirty="0"/>
              <a:t>いただける</a:t>
            </a:r>
            <a:r>
              <a:rPr lang="ja-JP" altLang="en-US" dirty="0" smtClean="0"/>
              <a:t>と</a:t>
            </a:r>
            <a:r>
              <a:rPr lang="ja-JP" altLang="en-US" dirty="0"/>
              <a:t>思い</a:t>
            </a:r>
            <a:r>
              <a:rPr lang="ja-JP" altLang="en-US" dirty="0" smtClean="0"/>
              <a:t>ます。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（フォーマットを</a:t>
            </a:r>
            <a:r>
              <a:rPr lang="ja-JP" altLang="en-US" dirty="0"/>
              <a:t>推奨データセットに</a:t>
            </a:r>
            <a:r>
              <a:rPr lang="ja-JP" altLang="en-US" dirty="0" smtClean="0"/>
              <a:t>合わせる必要はありません）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参考：推奨データセット（</a:t>
            </a:r>
            <a:r>
              <a:rPr lang="en-US" altLang="ja-JP" dirty="0">
                <a:hlinkClick r:id="rId3"/>
              </a:rPr>
              <a:t> </a:t>
            </a:r>
            <a:r>
              <a:rPr lang="en-US" altLang="ja-JP" dirty="0"/>
              <a:t>https://</a:t>
            </a:r>
            <a:r>
              <a:rPr lang="en-US" altLang="ja-JP" dirty="0" smtClean="0"/>
              <a:t>cio.go.jp/policy-opendata#dataset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出来るだけ、</a:t>
            </a:r>
            <a:r>
              <a:rPr lang="en-US" altLang="ja-JP" dirty="0" smtClean="0"/>
              <a:t>Excel</a:t>
            </a:r>
            <a:r>
              <a:rPr lang="ja-JP" altLang="en-US" dirty="0" smtClean="0"/>
              <a:t>（</a:t>
            </a:r>
            <a:r>
              <a:rPr lang="en-US" altLang="ja-JP" dirty="0" err="1" smtClean="0"/>
              <a:t>xls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xlsx</a:t>
            </a:r>
            <a:r>
              <a:rPr lang="ja-JP" altLang="en-US" dirty="0" smtClean="0"/>
              <a:t>）、</a:t>
            </a:r>
            <a:r>
              <a:rPr lang="en-US" altLang="ja-JP" dirty="0" smtClean="0"/>
              <a:t>CSV</a:t>
            </a:r>
            <a:r>
              <a:rPr lang="ja-JP" altLang="en-US" dirty="0" smtClean="0"/>
              <a:t>ファイルや</a:t>
            </a:r>
            <a:r>
              <a:rPr lang="en-US" altLang="ja-JP" dirty="0" smtClean="0"/>
              <a:t>GIS</a:t>
            </a:r>
            <a:r>
              <a:rPr lang="ja-JP" altLang="en-US" dirty="0" smtClean="0"/>
              <a:t>データなど機械判読可能なデータを選定してください。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7299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807" y="1343258"/>
            <a:ext cx="1164238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ja-JP" altLang="en-US" dirty="0" smtClean="0"/>
              <a:t>北海道では市町村から収集した情報や、国が収集した情報をまとめて北海道オープンデータポータルで公開しています。（指定緊急避難場所、医療機関名簿、</a:t>
            </a:r>
            <a:r>
              <a:rPr lang="en-US" altLang="ja-JP" dirty="0" smtClean="0"/>
              <a:t>AED</a:t>
            </a:r>
            <a:r>
              <a:rPr lang="ja-JP" altLang="en-US" dirty="0" smtClean="0"/>
              <a:t>設置箇所など）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endParaRPr lang="en-US" altLang="ja-JP" dirty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市町村のホームページから、これらのポータルサイトのページにリンクすることで、自身の市町村のデータを含む全道のオープンデータを利用できます。</a:t>
            </a:r>
            <a:endParaRPr lang="en-US" altLang="ja-JP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4698" y="594217"/>
            <a:ext cx="115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４．情報をオープンデータにする</a:t>
            </a:r>
            <a:endParaRPr kumimoji="1" lang="en-US" altLang="ja-JP" sz="16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702" y="848355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＜ポータルサイトで公開されている北海道のデータにリンクする＞</a:t>
            </a:r>
            <a:endParaRPr kumimoji="1" lang="en-US" altLang="ja-JP" sz="24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t="-1" b="-68682"/>
          <a:stretch/>
        </p:blipFill>
        <p:spPr>
          <a:xfrm>
            <a:off x="244698" y="3368139"/>
            <a:ext cx="6001302" cy="15779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157" y="3358053"/>
            <a:ext cx="5268036" cy="2998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74807" y="4333981"/>
            <a:ext cx="5862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千歳市の指定避難場所の情報を含む全道分のオープンデータは</a:t>
            </a:r>
            <a:r>
              <a:rPr kumimoji="1" lang="ja-JP" altLang="en-US" sz="1400" u="sng" dirty="0" smtClean="0">
                <a:solidFill>
                  <a:srgbClr val="0070C0"/>
                </a:solidFill>
              </a:rPr>
              <a:t>こちら</a:t>
            </a:r>
            <a:r>
              <a:rPr kumimoji="1" lang="ja-JP" altLang="en-US" sz="1400" dirty="0" smtClean="0"/>
              <a:t>で公開しています</a:t>
            </a:r>
            <a:endParaRPr kumimoji="1" lang="ja-JP" altLang="en-US" sz="1400" dirty="0"/>
          </a:p>
        </p:txBody>
      </p:sp>
      <p:sp>
        <p:nvSpPr>
          <p:cNvPr id="13" name="曲折矢印 12"/>
          <p:cNvSpPr/>
          <p:nvPr/>
        </p:nvSpPr>
        <p:spPr>
          <a:xfrm flipV="1">
            <a:off x="5493327" y="4595591"/>
            <a:ext cx="1205346" cy="901872"/>
          </a:xfrm>
          <a:prstGeom prst="bentArrow">
            <a:avLst>
              <a:gd name="adj1" fmla="val 25000"/>
              <a:gd name="adj2" fmla="val 25000"/>
              <a:gd name="adj3" fmla="val 38826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3029" y="5538082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リンク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4698" y="4965078"/>
            <a:ext cx="346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引用：千歳市避難所のページ</a:t>
            </a:r>
            <a:endParaRPr kumimoji="1" lang="ja-JP" altLang="en-US" sz="1200" dirty="0"/>
          </a:p>
        </p:txBody>
      </p:sp>
      <p:sp>
        <p:nvSpPr>
          <p:cNvPr id="16" name="角丸四角形 15"/>
          <p:cNvSpPr/>
          <p:nvPr/>
        </p:nvSpPr>
        <p:spPr>
          <a:xfrm>
            <a:off x="251702" y="4330166"/>
            <a:ext cx="5885862" cy="5639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1856509" y="5366750"/>
            <a:ext cx="2577302" cy="978794"/>
          </a:xfrm>
          <a:prstGeom prst="wedgeRoundRectCallout">
            <a:avLst>
              <a:gd name="adj1" fmla="val 24870"/>
              <a:gd name="adj2" fmla="val -104983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この文章とリンクを</a:t>
            </a:r>
            <a:endParaRPr kumimoji="1" lang="en-US" altLang="ja-JP" sz="1600" dirty="0" smtClean="0"/>
          </a:p>
          <a:p>
            <a:pPr algn="ctr"/>
            <a:r>
              <a:rPr kumimoji="1" lang="ja-JP" altLang="en-US" sz="1600" dirty="0" smtClean="0"/>
              <a:t>ホームページに追加</a:t>
            </a:r>
            <a:endParaRPr kumimoji="1" lang="ja-JP" alt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45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５</a:t>
            </a:r>
            <a:r>
              <a:rPr kumimoji="1" lang="ja-JP" altLang="en-US" sz="2400" b="1" dirty="0" smtClean="0"/>
              <a:t>．ガイドラインを作成</a:t>
            </a:r>
            <a:r>
              <a:rPr kumimoji="1" lang="ja-JP" altLang="en-US" sz="2400" b="1" dirty="0" smtClean="0"/>
              <a:t>する（必須ではない）</a:t>
            </a:r>
            <a:endParaRPr kumimoji="1" lang="en-US" altLang="ja-JP" sz="2400" b="1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91385" y="6178304"/>
            <a:ext cx="3705225" cy="31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図：北海道のオープンデータガイドライン</a:t>
            </a:r>
            <a:endParaRPr kumimoji="1" lang="ja-JP" altLang="en-US" sz="1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386" y="759853"/>
            <a:ext cx="3705225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609244" y="1311670"/>
            <a:ext cx="64870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市町村がオープンデータをはじめる際に、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職員がオープンデータを理解しやすいように、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「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ガイドライン</a:t>
            </a:r>
            <a:r>
              <a:rPr kumimoji="1" lang="ja-JP" altLang="en-US" dirty="0" smtClean="0"/>
              <a:t>」を作成しておきます。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ガイドラインには、オープンデータとはどういう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ものか、どのようなデータをオープンデータに出来るか、ファイルの種類はどのようなものがいいか等を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記載します。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ガイドラインに関しては、それぞれの市町村が独自に作って</a:t>
            </a:r>
            <a:r>
              <a:rPr lang="ja-JP" altLang="en-US" dirty="0"/>
              <a:t>おります</a:t>
            </a:r>
            <a:r>
              <a:rPr lang="ja-JP" altLang="en-US" dirty="0" smtClean="0"/>
              <a:t>が、</a:t>
            </a:r>
            <a:r>
              <a:rPr kumimoji="1" lang="ja-JP" altLang="en-US" dirty="0" smtClean="0"/>
              <a:t>北海道のガイドラインを参考に作成していただければ、簡単に作成できると思います。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北海道のガイドラインは、北海道情報政策課にご連絡をいただければ提供いたします。</a:t>
            </a:r>
            <a:endParaRPr kumimoji="1" lang="en-US" altLang="ja-JP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92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６．オープンデータ開始の連絡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91385" y="6178304"/>
            <a:ext cx="3705225" cy="31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/>
              <a:t>図：北海道のオープンデータガイドライン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244" y="1311670"/>
            <a:ext cx="11162045" cy="4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オープンデータを始められた場合、国と道に報告いただけばと思います。</a:t>
            </a:r>
            <a:endParaRPr kumimoji="1"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243" y="1813473"/>
            <a:ext cx="1116204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b="1" dirty="0" smtClean="0">
                <a:solidFill>
                  <a:srgbClr val="7030A0"/>
                </a:solidFill>
              </a:rPr>
              <a:t>＜国への報告先＞</a:t>
            </a:r>
            <a:endParaRPr kumimoji="1" lang="en-US" altLang="ja-JP" b="1" dirty="0" smtClean="0">
              <a:solidFill>
                <a:srgbClr val="7030A0"/>
              </a:solidFill>
            </a:endParaRPr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国への報告は、「オープンデータ取組済自治体連絡フォーム」へ入力してください。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smtClean="0">
                <a:hlinkClick r:id="rId3"/>
              </a:rPr>
              <a:t>www.kantei.go.jp/jp/forms/input_od_jichitai_renraku.html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必要条件確認後、取組済自治体に登録されます。</a:t>
            </a:r>
            <a:endParaRPr kumimoji="1"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9242" y="3496558"/>
            <a:ext cx="11162045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b="1" dirty="0" smtClean="0">
                <a:solidFill>
                  <a:srgbClr val="7030A0"/>
                </a:solidFill>
              </a:rPr>
              <a:t>＜北海道への報告先＞</a:t>
            </a:r>
            <a:endParaRPr kumimoji="1" lang="en-US" altLang="ja-JP" b="1" dirty="0" smtClean="0">
              <a:solidFill>
                <a:srgbClr val="7030A0"/>
              </a:solidFill>
            </a:endParaRPr>
          </a:p>
          <a:p>
            <a:pPr>
              <a:lnSpc>
                <a:spcPts val="2600"/>
              </a:lnSpc>
            </a:pPr>
            <a:r>
              <a:rPr kumimoji="1" lang="ja-JP" altLang="en-US" dirty="0" smtClean="0"/>
              <a:t>北海道への報告は、次のメールアドレスにメールをください。</a:t>
            </a:r>
            <a:endParaRPr kumimoji="1"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オープンデータ報告用：</a:t>
            </a:r>
            <a:r>
              <a:rPr lang="en-US" altLang="ja-JP" dirty="0" smtClean="0">
                <a:hlinkClick r:id="rId4"/>
              </a:rPr>
              <a:t>joho.opendata@pref.Hokkaido.lg.jp</a:t>
            </a:r>
            <a:endParaRPr lang="en-US" altLang="ja-JP" dirty="0" smtClean="0"/>
          </a:p>
          <a:p>
            <a:pPr>
              <a:lnSpc>
                <a:spcPts val="2600"/>
              </a:lnSpc>
            </a:pPr>
            <a:r>
              <a:rPr lang="ja-JP" altLang="en-US" dirty="0" smtClean="0"/>
              <a:t>担当者：</a:t>
            </a:r>
            <a:r>
              <a:rPr lang="en-US" altLang="ja-JP" dirty="0" smtClean="0">
                <a:hlinkClick r:id="rId5"/>
              </a:rPr>
              <a:t>kita.kouichi@pref.Hokkaido.lg.jp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CC</a:t>
            </a:r>
            <a:r>
              <a:rPr lang="ja-JP" altLang="en-US" dirty="0" smtClean="0"/>
              <a:t>で一緒に送ってください）</a:t>
            </a:r>
            <a:endParaRPr lang="en-US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224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3459" y="714777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オープンデータをはじめるに当たって</a:t>
            </a:r>
            <a:endParaRPr kumimoji="1" lang="en-US" altLang="ja-JP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0959" y="1176442"/>
            <a:ext cx="1089159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dirty="0" smtClean="0"/>
              <a:t>　オープンデータは、いま必要</a:t>
            </a:r>
            <a:r>
              <a:rPr lang="ja-JP" altLang="en-US" sz="1600" dirty="0"/>
              <a:t>性</a:t>
            </a:r>
            <a:r>
              <a:rPr kumimoji="1" lang="ja-JP" altLang="en-US" sz="1600" dirty="0" smtClean="0"/>
              <a:t>を感じていない</a:t>
            </a:r>
            <a:r>
              <a:rPr lang="ja-JP" altLang="en-US" sz="1600" dirty="0"/>
              <a:t>市町村</a:t>
            </a:r>
            <a:r>
              <a:rPr kumimoji="1" lang="ja-JP" altLang="en-US" sz="1600" dirty="0" smtClean="0"/>
              <a:t>も多いと思いますが、今後観光、防災、福祉</a:t>
            </a:r>
            <a:endParaRPr kumimoji="1" lang="en-US" altLang="ja-JP" sz="1600" dirty="0" smtClean="0"/>
          </a:p>
          <a:p>
            <a:pPr>
              <a:lnSpc>
                <a:spcPts val="2200"/>
              </a:lnSpc>
            </a:pPr>
            <a:r>
              <a:rPr kumimoji="1" lang="ja-JP" altLang="en-US" sz="1600" dirty="0" smtClean="0"/>
              <a:t>など様々な分野で必ず必要になってきます。北海道では</a:t>
            </a:r>
            <a:r>
              <a:rPr kumimoji="1" lang="en-US" altLang="ja-JP" sz="1600" dirty="0" smtClean="0"/>
              <a:t>2020</a:t>
            </a:r>
            <a:r>
              <a:rPr kumimoji="1" lang="ja-JP" altLang="en-US" sz="1600" dirty="0" smtClean="0"/>
              <a:t>年までに全</a:t>
            </a:r>
            <a:r>
              <a:rPr kumimoji="1" lang="en-US" altLang="ja-JP" sz="1600" dirty="0" smtClean="0"/>
              <a:t>179</a:t>
            </a:r>
            <a:r>
              <a:rPr lang="ja-JP" altLang="en-US" sz="1600" dirty="0"/>
              <a:t>市町村</a:t>
            </a:r>
            <a:r>
              <a:rPr kumimoji="1" lang="ja-JP" altLang="en-US" sz="1600" dirty="0" smtClean="0"/>
              <a:t>でオープンデータを</a:t>
            </a:r>
            <a:endParaRPr kumimoji="1" lang="en-US" altLang="ja-JP" sz="1600" dirty="0" smtClean="0"/>
          </a:p>
          <a:p>
            <a:pPr>
              <a:lnSpc>
                <a:spcPts val="2200"/>
              </a:lnSpc>
            </a:pPr>
            <a:r>
              <a:rPr kumimoji="1" lang="ja-JP" altLang="en-US" sz="1600" dirty="0" smtClean="0"/>
              <a:t>はじめることを目標としていますが、北海道全体が一体となって進めることが大事です。</a:t>
            </a:r>
            <a:endParaRPr kumimoji="1" lang="en-US" altLang="ja-JP" sz="1600" dirty="0" smtClean="0"/>
          </a:p>
          <a:p>
            <a:pPr>
              <a:lnSpc>
                <a:spcPts val="2200"/>
              </a:lnSpc>
            </a:pPr>
            <a:r>
              <a:rPr lang="ja-JP" altLang="en-US" sz="1600" dirty="0"/>
              <a:t>　</a:t>
            </a:r>
            <a:r>
              <a:rPr kumimoji="1" lang="ja-JP" altLang="en-US" sz="1600" dirty="0" smtClean="0"/>
              <a:t>今のうちに、すでにホームページで公開している人口などの事実情報など、一つ二つのデータからはじめておくと、今後進めやすくなるでしょう。</a:t>
            </a:r>
            <a:endParaRPr kumimoji="1" lang="en-US" altLang="ja-JP" sz="1600" dirty="0" smtClean="0"/>
          </a:p>
          <a:p>
            <a:pPr>
              <a:lnSpc>
                <a:spcPts val="2200"/>
              </a:lnSpc>
            </a:pPr>
            <a:r>
              <a:rPr lang="ja-JP" altLang="en-US" sz="1600" dirty="0"/>
              <a:t>　</a:t>
            </a:r>
            <a:r>
              <a:rPr lang="ja-JP" altLang="en-US" sz="1600" dirty="0" smtClean="0"/>
              <a:t>データを持つ部局からは「なぜ出さなければならないのか」と問われるともあるでしょうが、</a:t>
            </a:r>
            <a:endParaRPr lang="en-US" altLang="ja-JP" sz="1600" dirty="0" smtClean="0"/>
          </a:p>
          <a:p>
            <a:pPr>
              <a:lnSpc>
                <a:spcPts val="2200"/>
              </a:lnSpc>
            </a:pPr>
            <a:r>
              <a:rPr lang="ja-JP" altLang="en-US" sz="1600" dirty="0" smtClean="0"/>
              <a:t>「官民データ活用推進基本法」が施行されたことで、根拠が出来ました。</a:t>
            </a:r>
            <a:endParaRPr lang="en-US" altLang="ja-JP" sz="1600" dirty="0" smtClean="0"/>
          </a:p>
          <a:p>
            <a:pPr>
              <a:lnSpc>
                <a:spcPts val="2200"/>
              </a:lnSpc>
            </a:pPr>
            <a:r>
              <a:rPr lang="ja-JP" altLang="en-US" sz="1600" dirty="0" smtClean="0"/>
              <a:t>　それぞれの</a:t>
            </a:r>
            <a:r>
              <a:rPr lang="ja-JP" altLang="en-US" sz="1600" dirty="0"/>
              <a:t>市町村</a:t>
            </a:r>
            <a:r>
              <a:rPr lang="ja-JP" altLang="en-US" sz="1600" dirty="0" smtClean="0"/>
              <a:t>の事情もあり、大変だとは思いますが、オープンデータの推進に向けて積極的に取り組まれますよう、ご協力をよろしくお願いします。</a:t>
            </a:r>
            <a:endParaRPr kumimoji="1" lang="en-US" altLang="ja-JP" sz="1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最後に</a:t>
            </a:r>
            <a:endParaRPr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3458" y="3946431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道庁情報政策課のサポート</a:t>
            </a:r>
            <a:endParaRPr kumimoji="1" lang="en-US" altLang="ja-JP" sz="2400" b="1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0959" y="4440292"/>
            <a:ext cx="1089159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2200"/>
              </a:lnSpc>
              <a:defRPr sz="1600"/>
            </a:lvl1pPr>
          </a:lstStyle>
          <a:p>
            <a:r>
              <a:rPr lang="ja-JP" altLang="en-US" dirty="0"/>
              <a:t>　道庁情報政策課では、市町村のオープンデータ推進のサポートを行っています。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どんな些細なことでも構いませんので、何かありましたら、気軽に連絡お願いします。</a:t>
            </a:r>
            <a:endParaRPr lang="en-US" altLang="ja-JP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0958" y="5221851"/>
            <a:ext cx="10891590" cy="92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2200"/>
              </a:lnSpc>
              <a:defRPr sz="1600"/>
            </a:lvl1pPr>
          </a:lstStyle>
          <a:p>
            <a:r>
              <a:rPr lang="ja-JP" altLang="en-US" dirty="0"/>
              <a:t>北海道総合政策部情報統計局情報政策課</a:t>
            </a:r>
            <a:r>
              <a:rPr lang="en-US" altLang="ja-JP" dirty="0" err="1"/>
              <a:t>IoT</a:t>
            </a:r>
            <a:r>
              <a:rPr lang="ja-JP" altLang="en-US" dirty="0"/>
              <a:t>推進グループ　佐々木、喜多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電話　</a:t>
            </a:r>
            <a:r>
              <a:rPr lang="en-US" altLang="ja-JP" dirty="0"/>
              <a:t>011-204-5170</a:t>
            </a:r>
            <a:r>
              <a:rPr lang="ja-JP" altLang="en-US" dirty="0"/>
              <a:t>（直通）　内線</a:t>
            </a:r>
            <a:r>
              <a:rPr lang="en-US" altLang="ja-JP" dirty="0"/>
              <a:t>23-215</a:t>
            </a:r>
          </a:p>
          <a:p>
            <a:r>
              <a:rPr lang="ja-JP" altLang="en-US" dirty="0"/>
              <a:t>メール　</a:t>
            </a:r>
            <a:r>
              <a:rPr lang="en-US" altLang="ja-JP" dirty="0"/>
              <a:t>joho.opendata@pref.Hokkaido.lg.jp</a:t>
            </a:r>
            <a:r>
              <a:rPr lang="ja-JP" altLang="en-US" dirty="0"/>
              <a:t>（情報政策課共通）</a:t>
            </a:r>
            <a:endParaRPr lang="en-US" altLang="ja-JP" dirty="0"/>
          </a:p>
        </p:txBody>
      </p:sp>
      <p:sp>
        <p:nvSpPr>
          <p:cNvPr id="2" name="円形吹き出し 1"/>
          <p:cNvSpPr/>
          <p:nvPr/>
        </p:nvSpPr>
        <p:spPr>
          <a:xfrm>
            <a:off x="1326524" y="6295123"/>
            <a:ext cx="3348508" cy="473262"/>
          </a:xfrm>
          <a:prstGeom prst="wedgeEllipseCallout">
            <a:avLst>
              <a:gd name="adj1" fmla="val -64438"/>
              <a:gd name="adj2" fmla="val 244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この資料もオープンデータ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647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3459" y="714777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資料の利用について</a:t>
            </a:r>
            <a:endParaRPr kumimoji="1" lang="en-US" altLang="ja-JP" sz="24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0959" y="1176442"/>
            <a:ext cx="1089159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dirty="0" smtClean="0"/>
              <a:t>　この資料はオープンデータですので、自由に利用できます。</a:t>
            </a:r>
            <a:r>
              <a:rPr kumimoji="1" lang="en-US" altLang="ja-JP" sz="1600" dirty="0" smtClean="0"/>
              <a:t/>
            </a:r>
            <a:br>
              <a:rPr kumimoji="1" lang="en-US" altLang="ja-JP" sz="1600" dirty="0" smtClean="0"/>
            </a:br>
            <a:r>
              <a:rPr kumimoji="1" lang="ja-JP" altLang="en-US" sz="1600" dirty="0" smtClean="0"/>
              <a:t>　改変して再配布を行うことも可能です。</a:t>
            </a:r>
            <a:endParaRPr kumimoji="1" lang="en-US" altLang="ja-JP" sz="1600" dirty="0" smtClean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/>
              <a:t>この資料に</a:t>
            </a:r>
            <a:r>
              <a:rPr lang="ja-JP" altLang="en-US" sz="2400" b="1" dirty="0" smtClean="0"/>
              <a:t>ついて</a:t>
            </a:r>
            <a:endParaRPr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3456" y="2294697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更新履歴</a:t>
            </a:r>
            <a:endParaRPr kumimoji="1" lang="en-US" altLang="ja-JP" sz="2400" b="1" dirty="0" smtClean="0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154127"/>
              </p:ext>
            </p:extLst>
          </p:nvPr>
        </p:nvGraphicFramePr>
        <p:xfrm>
          <a:off x="396382" y="2771682"/>
          <a:ext cx="11116167" cy="2397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24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5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9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バージョン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更新日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更新内容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備考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2018/5/29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初版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2018/08/10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各市町村で北海道オープンデータポータルサイトへのリンクを掲載することを追加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内閣府</a:t>
                      </a:r>
                      <a:r>
                        <a:rPr kumimoji="1" lang="en-US" altLang="ja-JP" sz="1200" dirty="0" smtClean="0"/>
                        <a:t>IT</a:t>
                      </a:r>
                      <a:r>
                        <a:rPr kumimoji="1" lang="ja-JP" altLang="en-US" sz="1200" dirty="0" smtClean="0"/>
                        <a:t>総合戦略室から連絡あり</a:t>
                      </a:r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2018/11/28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北海道オープンデータプラットフォームの項目を追加した。（</a:t>
                      </a:r>
                      <a:r>
                        <a:rPr kumimoji="1" lang="en-US" altLang="ja-JP" sz="1200" dirty="0" smtClean="0"/>
                        <a:t>P19</a:t>
                      </a:r>
                      <a:r>
                        <a:rPr kumimoji="1" lang="ja-JP" altLang="en-US" sz="1200" dirty="0" smtClean="0"/>
                        <a:t>～</a:t>
                      </a:r>
                      <a:r>
                        <a:rPr kumimoji="1" lang="en-US" altLang="ja-JP" sz="1200" dirty="0" smtClean="0"/>
                        <a:t>27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2019/12/25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全体の構成を現在の手順に合うように修正。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03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9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698" y="759853"/>
            <a:ext cx="1152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0070C0"/>
                </a:solidFill>
              </a:rPr>
              <a:t>「北海道オープンデータポータルサイト」</a:t>
            </a:r>
            <a:r>
              <a:rPr lang="ja-JP" altLang="en-US" sz="2000" b="1" dirty="0">
                <a:solidFill>
                  <a:srgbClr val="0070C0"/>
                </a:solidFill>
              </a:rPr>
              <a:t>に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ついて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オープンデータをはじめてる市町村（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0655"/>
              </p:ext>
            </p:extLst>
          </p:nvPr>
        </p:nvGraphicFramePr>
        <p:xfrm>
          <a:off x="588850" y="2936550"/>
          <a:ext cx="11014299" cy="32662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7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84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項目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内容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備考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263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ＵＲＬ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/>
                        <a:t>https://wwwharp.lg.jp/opendata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263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パッケージ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SHIRASAGI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オープンソース</a:t>
                      </a:r>
                      <a:r>
                        <a:rPr kumimoji="1" lang="en-US" altLang="ja-JP" sz="1600" dirty="0" smtClean="0"/>
                        <a:t>CMS</a:t>
                      </a:r>
                      <a:r>
                        <a:rPr kumimoji="1" lang="ja-JP" altLang="en-US" sz="1600" dirty="0" smtClean="0"/>
                        <a:t>ソフトウエア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953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主な機能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・データカタログ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・外部へのリンク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ja-JP" altLang="en-US" sz="1600" dirty="0" smtClean="0"/>
                        <a:t>・おしらせ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63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データ保存容量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30MB</a:t>
                      </a:r>
                      <a:r>
                        <a:rPr kumimoji="1" lang="ja-JP" altLang="en-US" sz="1600" dirty="0" smtClean="0"/>
                        <a:t>／</a:t>
                      </a:r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自治体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保存容量増量に関しては個別協議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263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利用規約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あり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dirty="0" smtClean="0"/>
                        <a:t>https://wwwharp.lg.jp/opendata</a:t>
                      </a:r>
                      <a:r>
                        <a:rPr kumimoji="1" lang="en-US" altLang="ja-JP" sz="1600" dirty="0" smtClean="0"/>
                        <a:t>/terms.html</a:t>
                      </a:r>
                      <a:endParaRPr lang="en-US" altLang="ja-JP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76518" y="1115571"/>
            <a:ext cx="1129477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buFont typeface="+mj-ea"/>
              <a:buAutoNum type="circleNumDbPlain"/>
            </a:pPr>
            <a:r>
              <a:rPr lang="ja-JP" altLang="en-US" sz="1600" dirty="0"/>
              <a:t>民間</a:t>
            </a:r>
            <a:r>
              <a:rPr lang="ja-JP" altLang="en-US" sz="1600" dirty="0" smtClean="0"/>
              <a:t>企業</a:t>
            </a:r>
            <a:r>
              <a:rPr lang="ja-JP" altLang="en-US" sz="1600" dirty="0"/>
              <a:t>等</a:t>
            </a:r>
            <a:r>
              <a:rPr lang="ja-JP" altLang="en-US" sz="1600" dirty="0" smtClean="0"/>
              <a:t>における、オープンデータの参照や利活用を促進するため、北海道と市町村のオープンデータをまとめて</a:t>
            </a:r>
            <a:r>
              <a:rPr lang="ja-JP" altLang="en-US" sz="1600" dirty="0"/>
              <a:t>公開</a:t>
            </a:r>
            <a:r>
              <a:rPr lang="ja-JP" altLang="en-US" sz="1600" dirty="0" smtClean="0"/>
              <a:t>するポータルサイトです。</a:t>
            </a:r>
            <a:endParaRPr lang="en-US" altLang="ja-JP" sz="1600" dirty="0" smtClean="0"/>
          </a:p>
          <a:p>
            <a:pPr marL="342900" indent="-342900">
              <a:lnSpc>
                <a:spcPts val="2600"/>
              </a:lnSpc>
              <a:buFont typeface="+mj-ea"/>
              <a:buAutoNum type="circleNumDbPlain"/>
            </a:pPr>
            <a:r>
              <a:rPr lang="ja-JP" altLang="en-US" sz="1600" dirty="0" smtClean="0"/>
              <a:t>北海道</a:t>
            </a:r>
            <a:r>
              <a:rPr lang="ja-JP" altLang="en-US" sz="1600" dirty="0"/>
              <a:t>電子</a:t>
            </a:r>
            <a:r>
              <a:rPr lang="ja-JP" altLang="en-US" sz="1600" dirty="0" smtClean="0"/>
              <a:t>自治体</a:t>
            </a:r>
            <a:r>
              <a:rPr lang="ja-JP" altLang="en-US" sz="1600" dirty="0"/>
              <a:t>共同システム</a:t>
            </a:r>
            <a:r>
              <a:rPr lang="ja-JP" altLang="en-US" sz="1600" dirty="0" smtClean="0"/>
              <a:t>のクラウド基盤上に構築することで、道内市町村が容易にオープンデータの取組を進めることができる環境を提供します。（</a:t>
            </a:r>
            <a:r>
              <a:rPr lang="en-US" altLang="ja-JP" sz="1600" dirty="0" smtClean="0"/>
              <a:t>HARP</a:t>
            </a:r>
            <a:r>
              <a:rPr lang="ja-JP" altLang="en-US" sz="1600" dirty="0" smtClean="0"/>
              <a:t>契約参加団体は無償で利用できます）</a:t>
            </a:r>
            <a:endParaRPr lang="en-US" altLang="ja-JP" sz="16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8850" y="256721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＜システム概要＞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484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4698" y="759853"/>
            <a:ext cx="115265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kumimoji="1" lang="ja-JP" altLang="en-US" sz="2000" dirty="0" smtClean="0"/>
              <a:t>　オープンデータをすでにはじめている市町村で、</a:t>
            </a:r>
            <a:r>
              <a:rPr kumimoji="1" lang="en-US" altLang="ja-JP" sz="2000" dirty="0" smtClean="0"/>
              <a:t>HARP</a:t>
            </a:r>
            <a:r>
              <a:rPr kumimoji="1" lang="ja-JP" altLang="en-US" sz="2000" dirty="0" smtClean="0"/>
              <a:t>契約参加団体ではない</a:t>
            </a:r>
            <a:r>
              <a:rPr lang="ja-JP" altLang="en-US" sz="2000" dirty="0" smtClean="0"/>
              <a:t>場合、</a:t>
            </a:r>
            <a:endParaRPr lang="en-US" altLang="ja-JP" sz="2000" dirty="0" smtClean="0"/>
          </a:p>
          <a:p>
            <a:pPr>
              <a:lnSpc>
                <a:spcPts val="3000"/>
              </a:lnSpc>
            </a:pPr>
            <a:r>
              <a:rPr lang="ja-JP" altLang="en-US" sz="2000" b="1" dirty="0" smtClean="0">
                <a:solidFill>
                  <a:srgbClr val="FF0000"/>
                </a:solidFill>
              </a:rPr>
              <a:t>とくに作業を行う必要はありません。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オープンデータをはじめてる市町村（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契約参加団体ではない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697" y="1968321"/>
            <a:ext cx="11526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ts val="3000"/>
              </a:lnSpc>
              <a:defRPr sz="2000"/>
            </a:lvl1pPr>
          </a:lstStyle>
          <a:p>
            <a:r>
              <a:rPr lang="ja-JP" altLang="en-US" dirty="0"/>
              <a:t>　「北海道オープンデータポータルサイト」で外部にリンクを貼ることが可能です。</a:t>
            </a:r>
            <a:endParaRPr lang="en-US" altLang="ja-JP" dirty="0"/>
          </a:p>
          <a:p>
            <a:r>
              <a:rPr lang="ja-JP" altLang="en-US" dirty="0"/>
              <a:t>すでにポータルサイトにある、他の市町村と同じデータをホームページで公開している場合、</a:t>
            </a:r>
            <a:endParaRPr lang="en-US" altLang="ja-JP" dirty="0"/>
          </a:p>
          <a:p>
            <a:r>
              <a:rPr lang="ja-JP" altLang="en-US" dirty="0"/>
              <a:t>ポータルサイトからリンクを貼らせていただく場合がありますので、ご協力をお願いします。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（北海道のアカウントでリンクを貼らせていただきます。）</a:t>
            </a:r>
          </a:p>
        </p:txBody>
      </p:sp>
    </p:spTree>
    <p:extLst>
      <p:ext uri="{BB962C8B-B14F-4D97-AF65-F5344CB8AC3E}">
        <p14:creationId xmlns:p14="http://schemas.microsoft.com/office/powerpoint/2010/main" val="16023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　オープンデータを</a:t>
            </a:r>
            <a:r>
              <a:rPr lang="ja-JP" altLang="en-US" sz="2400" dirty="0"/>
              <a:t>はじめて</a:t>
            </a:r>
            <a:r>
              <a:rPr lang="ja-JP" altLang="en-US" sz="2400" dirty="0" smtClean="0"/>
              <a:t>ない</a:t>
            </a:r>
            <a:r>
              <a:rPr kumimoji="1" lang="ja-JP" altLang="en-US" sz="2400" dirty="0" smtClean="0"/>
              <a:t>市町村で、</a:t>
            </a:r>
            <a:r>
              <a:rPr kumimoji="1" lang="en-US" altLang="ja-JP" sz="2400" dirty="0" smtClean="0"/>
              <a:t>HARP</a:t>
            </a:r>
            <a:r>
              <a:rPr kumimoji="1" lang="ja-JP" altLang="en-US" sz="2400" dirty="0" smtClean="0"/>
              <a:t>契約参加団体である場合は、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「北海道オープンデータポータルサイト」で簡単にオープンデータを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rgbClr val="FF0000"/>
                </a:solidFill>
              </a:rPr>
              <a:t>はじめることができます。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「地方公共団体オープンデータ推進ガイドライン」を参考に、</a:t>
            </a:r>
            <a:endParaRPr kumimoji="1" lang="en-US" altLang="ja-JP" sz="2400" dirty="0" smtClean="0"/>
          </a:p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作業手順を紹介します。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5577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9927" y="759853"/>
            <a:ext cx="1014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/>
              <a:t>手順一覧</a:t>
            </a:r>
            <a:endParaRPr kumimoji="1"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9927" y="1586488"/>
            <a:ext cx="10141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3" action="ppaction://hlinksldjump"/>
              </a:rPr>
              <a:t>公開する方法を決める（</a:t>
            </a:r>
            <a:r>
              <a:rPr lang="ja-JP" altLang="en-US" sz="2400" dirty="0" smtClean="0">
                <a:hlinkClick r:id="rId3" action="ppaction://hlinksldjump"/>
              </a:rPr>
              <a:t>必須）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4" action="ppaction://hlinksldjump"/>
              </a:rPr>
              <a:t>利用規約を決める（必須</a:t>
            </a:r>
            <a:r>
              <a:rPr lang="ja-JP" altLang="en-US" sz="2400" dirty="0" smtClean="0">
                <a:hlinkClick r:id="rId4" action="ppaction://hlinksldjump"/>
              </a:rPr>
              <a:t>）</a:t>
            </a:r>
            <a:endParaRPr lang="en-US" altLang="ja-JP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5" action="ppaction://hlinksldjump"/>
              </a:rPr>
              <a:t>ホームページにオープンデータのページを作る（必須）</a:t>
            </a:r>
            <a:endParaRPr lang="ja-JP" alt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6" action="ppaction://hlinksldjump"/>
              </a:rPr>
              <a:t>情報をオープンデータにする</a:t>
            </a:r>
            <a:endParaRPr lang="ja-JP" alt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7" action="ppaction://hlinksldjump"/>
              </a:rPr>
              <a:t>ガイドラインを作成する（必須ではない）</a:t>
            </a:r>
            <a:endParaRPr lang="ja-JP" alt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2400" dirty="0">
                <a:hlinkClick r:id="rId8" action="ppaction://hlinksldjump"/>
              </a:rPr>
              <a:t>オープンデータ開始の連絡（必須</a:t>
            </a:r>
            <a:r>
              <a:rPr lang="ja-JP" altLang="en-US" sz="2400" dirty="0" smtClean="0">
                <a:hlinkClick r:id="rId8" action="ppaction://hlinksldjump"/>
              </a:rPr>
              <a:t>）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66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D67D-92C7-44A9-B984-7BB3F1FF64B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0"/>
            <a:ext cx="12192000" cy="57954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オープンデータをはじめてない市町村（</a:t>
            </a:r>
            <a:r>
              <a:rPr lang="en-US" altLang="ja-JP" sz="2400" b="1" dirty="0" smtClean="0"/>
              <a:t>HARP</a:t>
            </a:r>
            <a:r>
              <a:rPr lang="ja-JP" altLang="en-US" sz="2400" b="1" dirty="0" smtClean="0"/>
              <a:t>契約参加団体</a:t>
            </a:r>
            <a:r>
              <a:rPr lang="ja-JP" altLang="en-US" sz="2400" b="1" dirty="0" smtClean="0"/>
              <a:t>）</a:t>
            </a:r>
            <a:endParaRPr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698" y="759853"/>
            <a:ext cx="1152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１．</a:t>
            </a:r>
            <a:r>
              <a:rPr kumimoji="1" lang="ja-JP" altLang="en-US" sz="2400" b="1" dirty="0" smtClean="0"/>
              <a:t>公開する方法を</a:t>
            </a:r>
            <a:r>
              <a:rPr kumimoji="1" lang="ja-JP" altLang="en-US" sz="2400" b="1" dirty="0" smtClean="0"/>
              <a:t>決める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（必須）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9244" y="1221518"/>
            <a:ext cx="1099855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kumimoji="1" lang="ja-JP" altLang="en-US" dirty="0" smtClean="0"/>
              <a:t>オープンデータの公開方法は</a:t>
            </a:r>
            <a:r>
              <a:rPr kumimoji="1" lang="ja-JP" altLang="en-US" dirty="0" smtClean="0"/>
              <a:t>、次のいずれかを選択できます。（組み合わせても</a:t>
            </a:r>
            <a:r>
              <a:rPr kumimoji="1" lang="en-US" altLang="ja-JP" dirty="0" smtClean="0"/>
              <a:t>OK</a:t>
            </a:r>
            <a:r>
              <a:rPr kumimoji="1" lang="ja-JP" altLang="en-US" dirty="0" smtClean="0"/>
              <a:t>）</a:t>
            </a:r>
            <a:endParaRPr lang="en-US" altLang="ja-JP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6722" y="1991077"/>
            <a:ext cx="10998556" cy="2373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「北海道オープンデータポータル」にデータを登録する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ホームページの情報をそのままオープンデータにする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ホームページにデータを置く</a:t>
            </a:r>
            <a:endParaRPr lang="en-US" altLang="ja-JP" sz="24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ts val="2600"/>
              </a:lnSpc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ja-JP" altLang="en-US" sz="2400" b="1" dirty="0" smtClean="0">
                <a:solidFill>
                  <a:srgbClr val="0070C0"/>
                </a:solidFill>
              </a:rPr>
              <a:t>ホームページのデータにポータルサイトからリンクする</a:t>
            </a:r>
            <a:endParaRPr lang="en-US" altLang="ja-JP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4126</Words>
  <Application>Microsoft Office PowerPoint</Application>
  <PresentationFormat>ワイド画面</PresentationFormat>
  <Paragraphs>537</Paragraphs>
  <Slides>44</Slides>
  <Notes>43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0" baseType="lpstr">
      <vt:lpstr>ＭＳ Ｐゴシック</vt:lpstr>
      <vt:lpstr>メイリオ</vt:lpstr>
      <vt:lpstr>Arial</vt:lpstr>
      <vt:lpstr>Calibri</vt:lpstr>
      <vt:lpstr>Wingdings</vt:lpstr>
      <vt:lpstr>Office テーマ</vt:lpstr>
      <vt:lpstr>オープンデータのはじめ方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北海道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オープンデータをはじめよう！</dc:title>
  <dc:creator>北海道</dc:creator>
  <cp:lastModifiedBy>喜多＿耕一</cp:lastModifiedBy>
  <cp:revision>90</cp:revision>
  <cp:lastPrinted>2018-05-30T06:57:04Z</cp:lastPrinted>
  <dcterms:created xsi:type="dcterms:W3CDTF">2018-05-29T00:10:51Z</dcterms:created>
  <dcterms:modified xsi:type="dcterms:W3CDTF">2019-12-27T04:35:38Z</dcterms:modified>
</cp:coreProperties>
</file>